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5BE6E6E-FA4E-47B5-9E65-A9F0A70C5505}">
  <a:tblStyle styleId="{75BE6E6E-FA4E-47B5-9E65-A9F0A70C5505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Source: NIST standard (no copyright)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Source: NIST standard (no copyright)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But what rules?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is public domain (Wikimedia commons)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is public domain (Wikimedia commons)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Make sure to point out-coinbase is why miners aren’t all solving the exact same problem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Char char="●"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>
            <a:off x="9124900" y="-2575"/>
            <a:ext cx="95400" cy="51434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9029500" y="0"/>
            <a:ext cx="954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heusser.github.io/2013/02/03/satcoin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 dirty="0"/>
              <a:t>5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Bitcoin mining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 to find a block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7386225" y="47761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bitcoinwisdom.com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2" y="1063375"/>
            <a:ext cx="8561374" cy="3735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Shape 149"/>
          <p:cNvCxnSpPr/>
          <p:nvPr/>
        </p:nvCxnSpPr>
        <p:spPr>
          <a:xfrm>
            <a:off x="3213725" y="4367825"/>
            <a:ext cx="1296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150" name="Shape 150"/>
          <p:cNvCxnSpPr/>
          <p:nvPr/>
        </p:nvCxnSpPr>
        <p:spPr>
          <a:xfrm>
            <a:off x="781225" y="1642375"/>
            <a:ext cx="7475099" cy="17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1" name="Shape 151"/>
          <p:cNvSpPr txBox="1"/>
          <p:nvPr/>
        </p:nvSpPr>
        <p:spPr>
          <a:xfrm>
            <a:off x="6214375" y="1251750"/>
            <a:ext cx="1562399" cy="3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 minutes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311375" y="4367825"/>
            <a:ext cx="1100699" cy="3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2 weeks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5.2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endParaRPr sz="3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Mining hardware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SHA-256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180375" y="1208150"/>
            <a:ext cx="8606999" cy="3481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228600" rtl="0">
              <a:spcBef>
                <a:spcPts val="0"/>
              </a:spcBef>
            </a:pPr>
            <a:r>
              <a:rPr lang="en"/>
              <a:t>General purpose hash function</a:t>
            </a:r>
          </a:p>
          <a:p>
            <a:pPr marL="1828800" lvl="1" indent="-228600" rtl="0">
              <a:spcBef>
                <a:spcPts val="0"/>
              </a:spcBef>
            </a:pPr>
            <a:r>
              <a:rPr lang="en"/>
              <a:t>Part of SHA-2 family: SHA-224,SHA-384,SHA-512</a:t>
            </a:r>
          </a:p>
          <a:p>
            <a:pPr marL="914400" lvl="0" indent="-228600" rtl="0">
              <a:spcBef>
                <a:spcPts val="0"/>
              </a:spcBef>
            </a:pPr>
            <a:r>
              <a:rPr lang="en"/>
              <a:t>Published in 2001</a:t>
            </a:r>
          </a:p>
          <a:p>
            <a:pPr marL="914400" lvl="0" indent="-228600" rtl="0">
              <a:spcBef>
                <a:spcPts val="0"/>
              </a:spcBef>
            </a:pPr>
            <a:r>
              <a:rPr lang="en"/>
              <a:t>Designed by the NSA</a:t>
            </a:r>
          </a:p>
          <a:p>
            <a:pPr marL="914400" lvl="0" indent="-228600" rtl="0">
              <a:spcBef>
                <a:spcPts val="0"/>
              </a:spcBef>
            </a:pPr>
            <a:r>
              <a:rPr lang="en"/>
              <a:t>Remains unbroken cryptographically</a:t>
            </a:r>
          </a:p>
          <a:p>
            <a:pPr marL="1828800" lvl="1" indent="-228600" rtl="0">
              <a:spcBef>
                <a:spcPts val="0"/>
              </a:spcBef>
            </a:pPr>
            <a:r>
              <a:rPr lang="en"/>
              <a:t>Weaknesses known</a:t>
            </a:r>
          </a:p>
          <a:p>
            <a:pPr marL="914400" lvl="0" indent="-228600" rtl="0">
              <a:spcBef>
                <a:spcPts val="0"/>
              </a:spcBef>
            </a:pPr>
            <a:r>
              <a:rPr lang="en"/>
              <a:t>SHA-3 (replacement) under standardization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00" y="1373579"/>
            <a:ext cx="8229599" cy="376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525400" y="4605425"/>
            <a:ext cx="7634099" cy="343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SHA-256 in more depth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2386100" y="4140425"/>
            <a:ext cx="1525200" cy="419399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Addition mod 32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878025" y="723725"/>
            <a:ext cx="1525200" cy="4193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256-bit state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869575" y="2760025"/>
            <a:ext cx="984899" cy="663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x80 iterations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7747425" y="3896225"/>
            <a:ext cx="984899" cy="663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round constants</a:t>
            </a:r>
          </a:p>
        </p:txBody>
      </p:sp>
      <p:sp>
        <p:nvSpPr>
          <p:cNvPr id="175" name="Shape 175"/>
          <p:cNvSpPr/>
          <p:nvPr/>
        </p:nvSpPr>
        <p:spPr>
          <a:xfrm>
            <a:off x="975350" y="3507425"/>
            <a:ext cx="6291599" cy="587400"/>
          </a:xfrm>
          <a:prstGeom prst="ellipse">
            <a:avLst/>
          </a:prstGeom>
          <a:noFill/>
          <a:ln w="38100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792475" y="2416725"/>
            <a:ext cx="6954900" cy="587400"/>
          </a:xfrm>
          <a:prstGeom prst="ellipse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016375" y="4117825"/>
            <a:ext cx="1410899" cy="587400"/>
          </a:xfrm>
          <a:prstGeom prst="ellipse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677825" y="1478425"/>
            <a:ext cx="7534800" cy="5874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2081175" y="1921175"/>
            <a:ext cx="1525200" cy="419399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Bitwise tweaks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CPU mining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82100" y="1071750"/>
            <a:ext cx="8504699" cy="206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while (1){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HDR[kNoncePos]++;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IF (SHA256(SHA256(HDR)) &lt; (65535 &lt;&lt; 208)/ DIFFICULTY)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return;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1158375" y="1783875"/>
            <a:ext cx="1952399" cy="42719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1249900" y="2737175"/>
            <a:ext cx="2669099" cy="48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two hashes</a:t>
            </a:r>
          </a:p>
        </p:txBody>
      </p:sp>
      <p:cxnSp>
        <p:nvCxnSpPr>
          <p:cNvPr id="188" name="Shape 188"/>
          <p:cNvCxnSpPr/>
          <p:nvPr/>
        </p:nvCxnSpPr>
        <p:spPr>
          <a:xfrm rot="10800000">
            <a:off x="2332799" y="2310249"/>
            <a:ext cx="15300" cy="53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9" name="Shape 189"/>
          <p:cNvSpPr txBox="1"/>
          <p:nvPr/>
        </p:nvSpPr>
        <p:spPr>
          <a:xfrm>
            <a:off x="182100" y="4222625"/>
            <a:ext cx="8350800" cy="7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139,461 years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find a block today!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40150" y="3503350"/>
            <a:ext cx="8663700" cy="75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Throughput on a high-end PC = 10-</a:t>
            </a: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20 MHz ≈ 2</a:t>
            </a:r>
            <a:r>
              <a:rPr lang="en" sz="3000" b="1" baseline="30000">
                <a:latin typeface="Trebuchet MS"/>
                <a:ea typeface="Trebuchet MS"/>
                <a:cs typeface="Trebuchet MS"/>
                <a:sym typeface="Trebuchet MS"/>
              </a:rPr>
              <a:t>24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75" y="324375"/>
            <a:ext cx="3348950" cy="31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9650375" y="404200"/>
            <a:ext cx="4779599" cy="7982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a SAT Solver to mine bitcoin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https://jheusser.github.io/2013/02/03/satcoin.html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GPU mining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174575" y="2084825"/>
            <a:ext cx="8882100" cy="281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228600" rtl="0">
              <a:spcBef>
                <a:spcPts val="0"/>
              </a:spcBef>
            </a:pPr>
            <a:r>
              <a:rPr lang="en"/>
              <a:t>GPUs designed for high-performance graphics</a:t>
            </a:r>
          </a:p>
          <a:p>
            <a:pPr marL="1828800" lvl="1" indent="-228600" rtl="0">
              <a:spcBef>
                <a:spcPts val="0"/>
              </a:spcBef>
            </a:pPr>
            <a:r>
              <a:rPr lang="en"/>
              <a:t>high parallelism</a:t>
            </a:r>
          </a:p>
          <a:p>
            <a:pPr marL="1828800" lvl="1" indent="-228600" rtl="0">
              <a:spcBef>
                <a:spcPts val="0"/>
              </a:spcBef>
            </a:pPr>
            <a:r>
              <a:rPr lang="en"/>
              <a:t>high throughput</a:t>
            </a:r>
          </a:p>
          <a:p>
            <a:pPr marL="914400" lvl="0" indent="-228600" rtl="0">
              <a:spcBef>
                <a:spcPts val="0"/>
              </a:spcBef>
            </a:pPr>
            <a:r>
              <a:rPr lang="en"/>
              <a:t>First used for Bitcoin ca. October 2010</a:t>
            </a:r>
          </a:p>
          <a:p>
            <a:pPr marL="914400" lvl="0" indent="-228600" rtl="0">
              <a:spcBef>
                <a:spcPts val="0"/>
              </a:spcBef>
            </a:pPr>
            <a:r>
              <a:rPr lang="en"/>
              <a:t>Implemented in OpenCL</a:t>
            </a:r>
          </a:p>
          <a:p>
            <a:pPr marL="1828800" lvl="1" indent="-228600" rtl="0">
              <a:spcBef>
                <a:spcPts val="0"/>
              </a:spcBef>
            </a:pPr>
            <a:r>
              <a:rPr lang="en"/>
              <a:t>Later: hacks for specific cards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25" y="1002949"/>
            <a:ext cx="2570450" cy="120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500" y="783799"/>
            <a:ext cx="2003174" cy="1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0775" y="709687"/>
            <a:ext cx="1833524" cy="137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GPU mining advantages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594025" y="1360300"/>
            <a:ext cx="8882100" cy="3481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easily available, easy to set up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parallel ALUs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bit-specific instructions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can drive many from 1 CPU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can overclock!</a:t>
            </a:r>
          </a:p>
        </p:txBody>
      </p:sp>
      <p:sp>
        <p:nvSpPr>
          <p:cNvPr id="208" name="Shape 208"/>
          <p:cNvSpPr/>
          <p:nvPr/>
        </p:nvSpPr>
        <p:spPr>
          <a:xfrm>
            <a:off x="9347250" y="3041625"/>
            <a:ext cx="3314399" cy="7982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NVIDIA gpus are AWFUL at mining. ATI cards are great. Why?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“Goodput”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Observation: </a:t>
            </a:r>
            <a:r>
              <a:rPr lang="en" i="1"/>
              <a:t>some</a:t>
            </a:r>
            <a:r>
              <a:rPr lang="en"/>
              <a:t> errors are okay (may miss a valid block)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Goodput: throughput × success rate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Worth over-clocking by 50% with 30% errors!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00" y="197600"/>
            <a:ext cx="6515898" cy="488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7335725" y="4026000"/>
            <a:ext cx="1479600" cy="5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Source: LeonardH,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cryptocurrenciestalk.com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GPU mining disadvantages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47850" y="1314550"/>
            <a:ext cx="8606999" cy="3481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poor utilization of hardware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poor cooling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large power draw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few boards to hold multiple GPUs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334650" y="3503350"/>
            <a:ext cx="8663700" cy="75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Throughput on a good card = 20-</a:t>
            </a: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200 MHz ≈ 2</a:t>
            </a:r>
            <a:r>
              <a:rPr lang="en" sz="3000" b="1" baseline="30000">
                <a:latin typeface="Trebuchet MS"/>
                <a:ea typeface="Trebuchet MS"/>
                <a:cs typeface="Trebuchet MS"/>
                <a:sym typeface="Trebuchet MS"/>
              </a:rPr>
              <a:t>27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227850" y="4222625"/>
            <a:ext cx="9027000" cy="7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≈</a:t>
            </a:r>
            <a:r>
              <a:rPr lang="en"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173 years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find a block w/100 cards!</a:t>
            </a:r>
          </a:p>
        </p:txBody>
      </p:sp>
      <p:sp>
        <p:nvSpPr>
          <p:cNvPr id="229" name="Shape 229"/>
          <p:cNvSpPr/>
          <p:nvPr/>
        </p:nvSpPr>
        <p:spPr>
          <a:xfrm>
            <a:off x="9569550" y="1314550"/>
            <a:ext cx="2920500" cy="7880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Instead of time-to-find-block, compare to a lottery. What’s the chance of finding one in day?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Recap: </a:t>
            </a:r>
            <a:r>
              <a:rPr lang="en" b="0"/>
              <a:t>Bitcoin miners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06999" cy="2240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depends on miners to:</a:t>
            </a:r>
          </a:p>
          <a:p>
            <a:pPr marL="914400" lvl="0" indent="-228600" rtl="0">
              <a:spcBef>
                <a:spcPts val="0"/>
              </a:spcBef>
            </a:pPr>
            <a:r>
              <a:rPr lang="en"/>
              <a:t>Store and broadcast the block chain</a:t>
            </a:r>
          </a:p>
          <a:p>
            <a:pPr marL="914400" lvl="0" indent="-228600" rtl="0">
              <a:spcBef>
                <a:spcPts val="0"/>
              </a:spcBef>
            </a:pPr>
            <a:r>
              <a:rPr lang="en"/>
              <a:t>Validate new transactions</a:t>
            </a:r>
          </a:p>
          <a:p>
            <a:pPr marL="914400" lvl="0" indent="-228600" rtl="0">
              <a:spcBef>
                <a:spcPts val="0"/>
              </a:spcBef>
            </a:pPr>
            <a:r>
              <a:rPr lang="en"/>
              <a:t>Vote (by hash power) on consensus</a:t>
            </a:r>
          </a:p>
        </p:txBody>
      </p:sp>
      <p:sp>
        <p:nvSpPr>
          <p:cNvPr id="37" name="Shape 37"/>
          <p:cNvSpPr txBox="1"/>
          <p:nvPr/>
        </p:nvSpPr>
        <p:spPr>
          <a:xfrm>
            <a:off x="457200" y="3054600"/>
            <a:ext cx="8449499" cy="208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 who are the miners?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FPGA mining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50425" y="2603400"/>
            <a:ext cx="8606999" cy="3481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228600" rtl="0">
              <a:spcBef>
                <a:spcPts val="0"/>
              </a:spcBef>
            </a:pPr>
            <a:r>
              <a:rPr lang="en" b="1"/>
              <a:t>F</a:t>
            </a:r>
            <a:r>
              <a:rPr lang="en"/>
              <a:t>ield </a:t>
            </a:r>
            <a:r>
              <a:rPr lang="en" b="1"/>
              <a:t>P</a:t>
            </a:r>
            <a:r>
              <a:rPr lang="en"/>
              <a:t>rogrammable </a:t>
            </a:r>
            <a:r>
              <a:rPr lang="en" b="1"/>
              <a:t>G</a:t>
            </a:r>
            <a:r>
              <a:rPr lang="en"/>
              <a:t>ate </a:t>
            </a:r>
            <a:r>
              <a:rPr lang="en" b="1"/>
              <a:t>A</a:t>
            </a:r>
            <a:r>
              <a:rPr lang="en"/>
              <a:t>rea</a:t>
            </a:r>
          </a:p>
          <a:p>
            <a:pPr marL="914400" lvl="0" indent="-228600" rtl="0">
              <a:spcBef>
                <a:spcPts val="0"/>
              </a:spcBef>
            </a:pPr>
            <a:r>
              <a:rPr lang="en"/>
              <a:t>First used for Bitcoin ca. June 2011</a:t>
            </a:r>
          </a:p>
          <a:p>
            <a:pPr marL="914400" lvl="0" indent="-228600" rtl="0">
              <a:spcBef>
                <a:spcPts val="0"/>
              </a:spcBef>
            </a:pPr>
            <a:r>
              <a:rPr lang="en"/>
              <a:t>Implemented in Verilog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525" y="1185850"/>
            <a:ext cx="1726774" cy="129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025" y="1124612"/>
            <a:ext cx="2128474" cy="14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046" y="945637"/>
            <a:ext cx="1648078" cy="17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FPGA mining advantages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594025" y="1360300"/>
            <a:ext cx="8882100" cy="3481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higher performance than GPUs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excellent performance on bitwise operations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better cooling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extensive customisation, optimisation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4" y="158062"/>
            <a:ext cx="8229499" cy="462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5711325" y="4787125"/>
            <a:ext cx="3248700" cy="8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 Buskirk, thinkcomputers.org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FPGA mining disadvantages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594450" y="1063375"/>
            <a:ext cx="8606999" cy="3481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higher power draw than GPUs designed for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/>
              <a:t>frequent malfunctions, errors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poor optimization of 32-bit adds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fewer hobbyists with sufficient expertise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more expensive than GPUs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marginal performance/cost advantage over GPUs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51625" y="3605700"/>
            <a:ext cx="8663700" cy="75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Throughput on a good card = 100-</a:t>
            </a:r>
            <a:r>
              <a:rPr lang="en" sz="3000" b="1">
                <a:latin typeface="Trebuchet MS"/>
                <a:ea typeface="Trebuchet MS"/>
                <a:cs typeface="Trebuchet MS"/>
                <a:sym typeface="Trebuchet MS"/>
              </a:rPr>
              <a:t>1000 MHz ≈ 2</a:t>
            </a:r>
            <a:r>
              <a:rPr lang="en" sz="3000" b="1" baseline="30000">
                <a:latin typeface="Trebuchet MS"/>
                <a:ea typeface="Trebuchet MS"/>
                <a:cs typeface="Trebuchet MS"/>
                <a:sym typeface="Trebuchet MS"/>
              </a:rPr>
              <a:t>30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437850" y="4222625"/>
            <a:ext cx="9027000" cy="7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25 years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find a block w/100 boards!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ASICs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125" y="107274"/>
            <a:ext cx="1711400" cy="497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25" y="2471900"/>
            <a:ext cx="6651374" cy="20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25" y="4501450"/>
            <a:ext cx="64770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5885" y="1063375"/>
            <a:ext cx="2850038" cy="148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2075" y="1094525"/>
            <a:ext cx="2715774" cy="14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288975" y="4437850"/>
            <a:ext cx="6551100" cy="587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ASICs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105950" y="1345025"/>
            <a:ext cx="8954099" cy="3057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special purpose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approaching known limits on feature sizes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less than 10x performance improvement expected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designed to be run constantly for life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require significant expertise, long lead-times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perhaps the fastest chip development ever!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Case study: TerraMiner IV 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097975" y="1489925"/>
            <a:ext cx="8882100" cy="2536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First shipped Jan 2014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2 TH/s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Cost: US$6,000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0" y="1281687"/>
            <a:ext cx="3770974" cy="3016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956450" y="4367525"/>
            <a:ext cx="9027000" cy="7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Still, </a:t>
            </a:r>
            <a:r>
              <a:rPr lang="en"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14 months 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find a block!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Market dynamics (2013/2014)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594025" y="1360300"/>
            <a:ext cx="8882100" cy="243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Most boards obsolete within 3-6 months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Half of profits made in first 6 weeks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Shipping delays are devastating to customers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Most companies require pre-orders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Most individual customers should have lost...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696975" y="4208525"/>
            <a:ext cx="9027000" cy="7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But...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rising prices have saved them!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Professional mining centers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000" y="1147877"/>
            <a:ext cx="5318550" cy="35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4132675" y="4796925"/>
            <a:ext cx="4347000" cy="3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BitFury mining center, Republic of Georgia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121600" y="1879400"/>
            <a:ext cx="2973899" cy="1989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Needs: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cheap power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good network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cool climate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Evolution of mining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9725"/>
            <a:ext cx="2368417" cy="162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387" y="3089712"/>
            <a:ext cx="2138890" cy="16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985" y="3089725"/>
            <a:ext cx="2889840" cy="162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475" y="1142239"/>
            <a:ext cx="2794214" cy="15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5700" y="1142249"/>
            <a:ext cx="2345128" cy="15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143250"/>
            <a:ext cx="2095624" cy="156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40374" y="1142237"/>
            <a:ext cx="2095626" cy="157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5762" y="3089725"/>
            <a:ext cx="2503101" cy="162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0" y="1778000"/>
            <a:ext cx="8449499" cy="208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CPU		       GPU				 FPGA					ASIC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41075" y="4715275"/>
            <a:ext cx="8894399" cy="42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gold pan	   sluice box	     placer mining          pit mining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5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.1: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endParaRPr sz="3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The task of Bitcoin miners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future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334725" y="1353300"/>
            <a:ext cx="8882100" cy="243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Can small miners stay in the game?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Do ASICs violate the original Bitcoin vision?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Would we be better off without ASICs?</a:t>
            </a:r>
          </a:p>
        </p:txBody>
      </p:sp>
      <p:sp>
        <p:nvSpPr>
          <p:cNvPr id="320" name="Shape 320"/>
          <p:cNvSpPr/>
          <p:nvPr/>
        </p:nvSpPr>
        <p:spPr>
          <a:xfrm>
            <a:off x="1371925" y="3164250"/>
            <a:ext cx="7229699" cy="564299"/>
          </a:xfrm>
          <a:prstGeom prst="wedgeRectCallout">
            <a:avLst>
              <a:gd name="adj1" fmla="val -46312"/>
              <a:gd name="adj2" fmla="val -122980"/>
            </a:avLst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Stay tuned for our lecture on alt-mining!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subTitle" idx="1"/>
          </p:nvPr>
        </p:nvSpPr>
        <p:spPr>
          <a:xfrm>
            <a:off x="528000" y="1710150"/>
            <a:ext cx="8088000" cy="17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5.3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endParaRPr sz="3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Energy consumption &amp; ecology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Thermodynamic limits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2020175" y="3057450"/>
            <a:ext cx="4621500" cy="743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SHA-256 is not reversible</a:t>
            </a:r>
          </a:p>
        </p:txBody>
      </p:sp>
      <p:sp>
        <p:nvSpPr>
          <p:cNvPr id="332" name="Shape 332"/>
          <p:cNvSpPr/>
          <p:nvPr/>
        </p:nvSpPr>
        <p:spPr>
          <a:xfrm>
            <a:off x="578775" y="1257650"/>
            <a:ext cx="8167799" cy="15177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Landauer’s principle:</a:t>
            </a:r>
            <a:r>
              <a:rPr lang="en" sz="2400"/>
              <a:t> Any non-reversible computation must consume a minimum amount of energy.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Specifically, each bit changed requires (</a:t>
            </a:r>
            <a:r>
              <a:rPr lang="en" sz="2400" i="1"/>
              <a:t>kT </a:t>
            </a:r>
            <a:r>
              <a:rPr lang="en" sz="2400"/>
              <a:t>ln 2) joules</a:t>
            </a:r>
          </a:p>
        </p:txBody>
      </p:sp>
      <p:sp>
        <p:nvSpPr>
          <p:cNvPr id="333" name="Shape 333"/>
          <p:cNvSpPr/>
          <p:nvPr/>
        </p:nvSpPr>
        <p:spPr>
          <a:xfrm>
            <a:off x="1475550" y="4126725"/>
            <a:ext cx="6192900" cy="743999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Energy consumption is inevitable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Energy aspects of Bitcoin mining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103625"/>
            <a:ext cx="8229600" cy="3986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b="1">
                <a:solidFill>
                  <a:srgbClr val="000000"/>
                </a:solidFill>
              </a:rPr>
              <a:t>Embodied energy: </a:t>
            </a:r>
            <a:r>
              <a:rPr lang="en">
                <a:solidFill>
                  <a:srgbClr val="000000"/>
                </a:solidFill>
              </a:rPr>
              <a:t>used to manufacture mining chips &amp; other equipment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should decrease over time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returns to scale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b="1">
                <a:solidFill>
                  <a:srgbClr val="000000"/>
                </a:solidFill>
              </a:rPr>
              <a:t>Electricity: </a:t>
            </a:r>
            <a:r>
              <a:rPr lang="en">
                <a:solidFill>
                  <a:srgbClr val="000000"/>
                </a:solidFill>
              </a:rPr>
              <a:t>used to perform computation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should increase over time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returns to scale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b="1"/>
              <a:t>Cooling: </a:t>
            </a:r>
            <a:r>
              <a:rPr lang="en"/>
              <a:t>required to protect equipment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costs more with increased scale!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Estimating energy usage: top-down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103625"/>
            <a:ext cx="8229600" cy="215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Each block worth approximately </a:t>
            </a:r>
            <a:r>
              <a:rPr lang="en" b="1">
                <a:solidFill>
                  <a:srgbClr val="000000"/>
                </a:solidFill>
              </a:rPr>
              <a:t>US$15,000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Approximately </a:t>
            </a:r>
            <a:r>
              <a:rPr lang="en" b="1">
                <a:solidFill>
                  <a:srgbClr val="000000"/>
                </a:solidFill>
              </a:rPr>
              <a:t>$25/s</a:t>
            </a:r>
            <a:r>
              <a:rPr lang="en">
                <a:solidFill>
                  <a:srgbClr val="000000"/>
                </a:solidFill>
              </a:rPr>
              <a:t> generated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Industrial electricity (US): </a:t>
            </a:r>
            <a:r>
              <a:rPr lang="en" b="1">
                <a:solidFill>
                  <a:srgbClr val="000000"/>
                </a:solidFill>
              </a:rPr>
              <a:t>$0.03/MJ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 sz="3000" b="1"/>
              <a:t>$0.10/kWh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b="1"/>
          </a:p>
        </p:txBody>
      </p:sp>
      <p:sp>
        <p:nvSpPr>
          <p:cNvPr id="346" name="Shape 346"/>
          <p:cNvSpPr/>
          <p:nvPr/>
        </p:nvSpPr>
        <p:spPr>
          <a:xfrm>
            <a:off x="457200" y="3497925"/>
            <a:ext cx="8167799" cy="15177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Upper bound on electricity consumed: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/>
              <a:t>900 MJ/s = </a:t>
            </a:r>
            <a:r>
              <a:rPr lang="en" sz="4800" b="1"/>
              <a:t>900 MW</a:t>
            </a:r>
            <a:r>
              <a:rPr lang="en" sz="24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Estimating energy usage: bottom-up</a:t>
            </a:r>
          </a:p>
        </p:txBody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457200" y="1103625"/>
            <a:ext cx="8229600" cy="1801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Best claimed efficiency: </a:t>
            </a:r>
            <a:r>
              <a:rPr lang="en" b="1">
                <a:solidFill>
                  <a:srgbClr val="000000"/>
                </a:solidFill>
              </a:rPr>
              <a:t>1 GHz/W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Network hash rate: </a:t>
            </a:r>
            <a:r>
              <a:rPr lang="en" b="1">
                <a:solidFill>
                  <a:srgbClr val="000000"/>
                </a:solidFill>
              </a:rPr>
              <a:t>150,000,000 GHz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(excludes cooling, embodied energy)</a:t>
            </a:r>
          </a:p>
        </p:txBody>
      </p:sp>
      <p:sp>
        <p:nvSpPr>
          <p:cNvPr id="353" name="Shape 353"/>
          <p:cNvSpPr/>
          <p:nvPr/>
        </p:nvSpPr>
        <p:spPr>
          <a:xfrm>
            <a:off x="457200" y="3497925"/>
            <a:ext cx="8167799" cy="15177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Lower bound on electricity consumed: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b="1"/>
              <a:t>150 MW</a:t>
            </a:r>
            <a:r>
              <a:rPr lang="en" sz="24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much is a MW?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4712275" y="1181400"/>
            <a:ext cx="4224900" cy="102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Three Gorges Dam = 10,000 MW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typical hydro plant ≈ 1,000 MW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5" y="1148625"/>
            <a:ext cx="4499549" cy="13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 descr="Screenshot from 2014-08-07 22:29: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400" y="2498475"/>
            <a:ext cx="4302775" cy="148857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121200" y="2755850"/>
            <a:ext cx="3950399" cy="12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Kashiwazaki-Kariwa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nuclear power plant = 7,000 MW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typical nuclear plant ≈ 4,000 MW</a:t>
            </a:r>
          </a:p>
        </p:txBody>
      </p:sp>
      <p:pic>
        <p:nvPicPr>
          <p:cNvPr id="363" name="Shape 363" descr="Screenshot from 2014-08-07 22:44:1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76" y="3912450"/>
            <a:ext cx="4117400" cy="123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4491100" y="4379525"/>
            <a:ext cx="3782700" cy="43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major coal-fired plant ≈ 2,000 MW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All payment systems require energy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25" y="1768650"/>
            <a:ext cx="3210950" cy="23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300" y="1768650"/>
            <a:ext cx="3138865" cy="23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425" y="1768650"/>
            <a:ext cx="1353675" cy="23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furnaces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457200" y="1103625"/>
            <a:ext cx="8229600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b="1">
                <a:solidFill>
                  <a:srgbClr val="000000"/>
                </a:solidFill>
              </a:rPr>
              <a:t>Observation: </a:t>
            </a:r>
            <a:r>
              <a:rPr lang="en">
                <a:solidFill>
                  <a:srgbClr val="000000"/>
                </a:solidFill>
              </a:rPr>
              <a:t>in the limit, computing devices produce heat almost as well as electric heaters!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Why not install mining rigs as home heaters?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Challenges: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Ownership/maintenance model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Gas heaters still at least 10x more efficient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What happens in summer?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Open questions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174600" y="1195125"/>
            <a:ext cx="9022200" cy="3986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Will Bitcoin drive out electricity subsidies?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Will Bitcoin require guarding power outlets?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Can we make a currency with no proof-of-work?</a:t>
            </a:r>
          </a:p>
        </p:txBody>
      </p:sp>
      <p:sp>
        <p:nvSpPr>
          <p:cNvPr id="385" name="Shape 385"/>
          <p:cNvSpPr/>
          <p:nvPr/>
        </p:nvSpPr>
        <p:spPr>
          <a:xfrm>
            <a:off x="1371925" y="3164250"/>
            <a:ext cx="7229699" cy="564299"/>
          </a:xfrm>
          <a:prstGeom prst="wedgeRectCallout">
            <a:avLst>
              <a:gd name="adj1" fmla="val -46312"/>
              <a:gd name="adj2" fmla="val -122980"/>
            </a:avLst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Stay tuned for our lecture on alt-mining!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 you want to be a miner?</a:t>
            </a:r>
          </a:p>
        </p:txBody>
      </p:sp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25" y="1063375"/>
            <a:ext cx="4282375" cy="39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/>
        </p:nvSpPr>
        <p:spPr>
          <a:xfrm>
            <a:off x="5513850" y="1958700"/>
            <a:ext cx="3444000" cy="21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Gold miners ascending the Chilkoot pass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Klondike gold rush of 1898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5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"/>
              <a:t>4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endParaRPr sz="3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Mining pools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Economics of being a small miner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25" y="1339474"/>
            <a:ext cx="3080700" cy="24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3739900" y="1225075"/>
            <a:ext cx="4778100" cy="299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Cost: ≈US$6,000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Expected time to find a block: ≈14 months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Expected revenue: ≈$1,000/month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594475" y="2760750"/>
            <a:ext cx="3652199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TerraMiner IV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uncertainty</a:t>
            </a:r>
          </a:p>
        </p:txBody>
      </p:sp>
      <p:sp>
        <p:nvSpPr>
          <p:cNvPr id="404" name="Shape 404"/>
          <p:cNvSpPr txBox="1"/>
          <p:nvPr/>
        </p:nvSpPr>
        <p:spPr>
          <a:xfrm rot="-5400000">
            <a:off x="-419557" y="2653697"/>
            <a:ext cx="21227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Probability density</a:t>
            </a:r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725" y="1314400"/>
            <a:ext cx="4953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1288896" y="1314400"/>
            <a:ext cx="10071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14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months</a:t>
            </a:r>
          </a:p>
        </p:txBody>
      </p:sp>
      <p:cxnSp>
        <p:nvCxnSpPr>
          <p:cNvPr id="407" name="Shape 407"/>
          <p:cNvCxnSpPr/>
          <p:nvPr/>
        </p:nvCxnSpPr>
        <p:spPr>
          <a:xfrm>
            <a:off x="1817125" y="2000200"/>
            <a:ext cx="0" cy="236220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8" name="Shape 408"/>
          <p:cNvSpPr txBox="1"/>
          <p:nvPr/>
        </p:nvSpPr>
        <p:spPr>
          <a:xfrm>
            <a:off x="1420996" y="4362400"/>
            <a:ext cx="39165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 to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find first</a:t>
            </a:r>
            <a:r>
              <a:rPr lang="e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block</a:t>
            </a:r>
          </a:p>
        </p:txBody>
      </p:sp>
      <p:graphicFrame>
        <p:nvGraphicFramePr>
          <p:cNvPr id="409" name="Shape 409"/>
          <p:cNvGraphicFramePr/>
          <p:nvPr/>
        </p:nvGraphicFramePr>
        <p:xfrm>
          <a:off x="2640737" y="1118600"/>
          <a:ext cx="3496100" cy="2804010"/>
        </p:xfrm>
        <a:graphic>
          <a:graphicData uri="http://schemas.openxmlformats.org/drawingml/2006/table">
            <a:tbl>
              <a:tblPr>
                <a:noFill/>
                <a:tableStyleId>{75BE6E6E-FA4E-47B5-9E65-A9F0A70C5505}</a:tableStyleId>
              </a:tblPr>
              <a:tblGrid>
                <a:gridCol w="174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85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# blocks found in one year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probability (Poisson dist.)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42.4%</a:t>
                      </a: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36.4%</a:t>
                      </a: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15.6%</a:t>
                      </a: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5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3+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5.6%</a:t>
                      </a: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550" y="1872675"/>
            <a:ext cx="2466223" cy="17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Idea: could small miners pool risk?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350" y="1063375"/>
            <a:ext cx="5193549" cy="40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pools</a:t>
            </a:r>
          </a:p>
        </p:txBody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b="1">
                <a:solidFill>
                  <a:srgbClr val="000000"/>
                </a:solidFill>
              </a:rPr>
              <a:t>Goal: </a:t>
            </a:r>
            <a:r>
              <a:rPr lang="en">
                <a:solidFill>
                  <a:srgbClr val="000000"/>
                </a:solidFill>
              </a:rPr>
              <a:t>pool participants all attempt to mine a block with the same coinbase recipient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send money to key owned by pool manager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Distribute revenues to members based on how much work they have performed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minus a cut for pool manager</a:t>
            </a:r>
          </a:p>
        </p:txBody>
      </p:sp>
      <p:sp>
        <p:nvSpPr>
          <p:cNvPr id="423" name="Shape 423"/>
          <p:cNvSpPr/>
          <p:nvPr/>
        </p:nvSpPr>
        <p:spPr>
          <a:xfrm>
            <a:off x="457200" y="4027600"/>
            <a:ext cx="8197799" cy="743999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How do we know how much work members perform?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shares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0" y="1360800"/>
            <a:ext cx="9029700" cy="392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4AA087F0A52ED2093FA816E53B9B6317F9B8C1227A61F9481AFED67301F2E3FB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D3E51477DCAB108750A5BC9093F6510759CC880BB171A5B77FB4A34ACA27DEDD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8534FF68B98935D090DF5669E3403BD16F1CDFD41CF17D6B474255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BB34ECA3DBB52EFF4B104EBBC0974841EF2F3A59EBBC4474A12F9F595EB81F4B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2F891C1E232F687E41515637F7699EA0F462C2564233FE082BB0AF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0090488133779E7E98177AF1C765CF02D01AB4848DF555533B6C4CFCA201CBA1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460BEFA43B7083E502D36D9D08D64AFB99A100B3B80D4EA4F7B38E18174A0BFB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000000000000000078FB7E1F7E2E4854B8BC71412197EB1448911FA77BAE808A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652F374601D149AC47E01E7776138456181FA4F9D0EEDD8C4FDE3BEF6B1B7ECE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785526402143A291CFD60DA09CC80DD066BC723FD5FD20F9B50D614313529AF3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41EE593434686000AF77F54CDE839A6CE30957B14EDEC10B15C9E5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9C20B06B01A0136F192BD48E0F372A4B9E6BA6ABC36F02FCED22FD9780026A8F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114400" y="922050"/>
            <a:ext cx="9029700" cy="78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Idea: 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prove work with “near-valid blocks” (shares)</a:t>
            </a:r>
            <a:r>
              <a:rPr lang="en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</a:p>
        </p:txBody>
      </p:sp>
      <p:sp>
        <p:nvSpPr>
          <p:cNvPr id="431" name="Shape 431"/>
          <p:cNvSpPr/>
          <p:nvPr/>
        </p:nvSpPr>
        <p:spPr>
          <a:xfrm>
            <a:off x="90700" y="3591300"/>
            <a:ext cx="8709300" cy="289800"/>
          </a:xfrm>
          <a:prstGeom prst="rect">
            <a:avLst/>
          </a:prstGeom>
          <a:solidFill>
            <a:srgbClr val="18CC01">
              <a:alpha val="70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110575" y="2775150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90700" y="4353650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90700" y="2263925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pools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535" y="4000936"/>
            <a:ext cx="3116284" cy="95088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5152127" y="4000936"/>
            <a:ext cx="1808700" cy="9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964" y="3923572"/>
            <a:ext cx="1718285" cy="89406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178600" y="3347200"/>
            <a:ext cx="2842199" cy="39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000490c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6b00...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6248000" y="3002437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0x00000000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3f89...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178600" y="3002450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00001e87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09ce...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3239900" y="3347200"/>
            <a:ext cx="2842199" cy="39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00000731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3f89...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6248000" y="3347200"/>
            <a:ext cx="2842199" cy="39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000045a1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611f...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178600" y="2665475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0000a877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902e...</a:t>
            </a:r>
          </a:p>
        </p:txBody>
      </p:sp>
      <p:cxnSp>
        <p:nvCxnSpPr>
          <p:cNvPr id="449" name="Shape 449"/>
          <p:cNvCxnSpPr/>
          <p:nvPr/>
        </p:nvCxnSpPr>
        <p:spPr>
          <a:xfrm rot="10800000" flipH="1">
            <a:off x="1814275" y="1196700"/>
            <a:ext cx="2242199" cy="1380299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0" name="Shape 450"/>
          <p:cNvCxnSpPr/>
          <p:nvPr/>
        </p:nvCxnSpPr>
        <p:spPr>
          <a:xfrm rot="10800000">
            <a:off x="6704349" y="1352024"/>
            <a:ext cx="1180500" cy="15834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1" name="Shape 451"/>
          <p:cNvCxnSpPr/>
          <p:nvPr/>
        </p:nvCxnSpPr>
        <p:spPr>
          <a:xfrm rot="10800000" flipH="1">
            <a:off x="4483500" y="1463499"/>
            <a:ext cx="610200" cy="18990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52" name="Shape 452"/>
          <p:cNvSpPr/>
          <p:nvPr/>
        </p:nvSpPr>
        <p:spPr>
          <a:xfrm>
            <a:off x="4140275" y="685650"/>
            <a:ext cx="3553799" cy="617699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Pool manager</a:t>
            </a:r>
          </a:p>
        </p:txBody>
      </p:sp>
      <p:sp>
        <p:nvSpPr>
          <p:cNvPr id="453" name="Shape 453"/>
          <p:cNvSpPr/>
          <p:nvPr/>
        </p:nvSpPr>
        <p:spPr>
          <a:xfrm>
            <a:off x="4498725" y="1955987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7269002" y="1854600"/>
            <a:ext cx="1417800" cy="504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coinbase: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>
                <a:latin typeface="Trebuchet MS"/>
                <a:ea typeface="Trebuchet MS"/>
                <a:cs typeface="Trebuchet MS"/>
                <a:sym typeface="Trebuchet MS"/>
              </a:rPr>
              <a:t>25→pool</a:t>
            </a:r>
          </a:p>
        </p:txBody>
      </p:sp>
      <p:sp>
        <p:nvSpPr>
          <p:cNvPr id="455" name="Shape 455"/>
          <p:cNvSpPr/>
          <p:nvPr/>
        </p:nvSpPr>
        <p:spPr>
          <a:xfrm>
            <a:off x="4498725" y="1654200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456" name="Shape 456"/>
          <p:cNvSpPr/>
          <p:nvPr/>
        </p:nvSpPr>
        <p:spPr>
          <a:xfrm>
            <a:off x="4498725" y="2230362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</a:p>
        </p:txBody>
      </p:sp>
      <p:sp>
        <p:nvSpPr>
          <p:cNvPr id="457" name="Shape 457"/>
          <p:cNvSpPr/>
          <p:nvPr/>
        </p:nvSpPr>
        <p:spPr>
          <a:xfrm>
            <a:off x="4498725" y="2532137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cxnSp>
        <p:nvCxnSpPr>
          <p:cNvPr id="458" name="Shape 458"/>
          <p:cNvCxnSpPr>
            <a:endCxn id="454" idx="1"/>
          </p:cNvCxnSpPr>
          <p:nvPr/>
        </p:nvCxnSpPr>
        <p:spPr>
          <a:xfrm rot="10800000" flipH="1">
            <a:off x="6237602" y="2106900"/>
            <a:ext cx="1031399" cy="66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59" name="Shape 459"/>
          <p:cNvSpPr/>
          <p:nvPr/>
        </p:nvSpPr>
        <p:spPr>
          <a:xfrm>
            <a:off x="6761600" y="167075"/>
            <a:ext cx="2183400" cy="8007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Hey folks! Here’s our next block to work on</a:t>
            </a:r>
          </a:p>
        </p:txBody>
      </p:sp>
      <p:cxnSp>
        <p:nvCxnSpPr>
          <p:cNvPr id="460" name="Shape 460"/>
          <p:cNvCxnSpPr/>
          <p:nvPr/>
        </p:nvCxnSpPr>
        <p:spPr>
          <a:xfrm flipH="1">
            <a:off x="2401275" y="1478800"/>
            <a:ext cx="1815299" cy="11898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1" name="Shape 461"/>
          <p:cNvSpPr txBox="1"/>
          <p:nvPr/>
        </p:nvSpPr>
        <p:spPr>
          <a:xfrm>
            <a:off x="2698950" y="2256100"/>
            <a:ext cx="892199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$$$</a:t>
            </a:r>
          </a:p>
        </p:txBody>
      </p:sp>
      <p:sp>
        <p:nvSpPr>
          <p:cNvPr id="462" name="Shape 462"/>
          <p:cNvSpPr txBox="1"/>
          <p:nvPr/>
        </p:nvSpPr>
        <p:spPr>
          <a:xfrm flipH="1">
            <a:off x="6598910" y="2446378"/>
            <a:ext cx="909600" cy="46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$$</a:t>
            </a:r>
          </a:p>
        </p:txBody>
      </p:sp>
      <p:cxnSp>
        <p:nvCxnSpPr>
          <p:cNvPr id="463" name="Shape 463"/>
          <p:cNvCxnSpPr/>
          <p:nvPr/>
        </p:nvCxnSpPr>
        <p:spPr>
          <a:xfrm flipH="1">
            <a:off x="4818975" y="1364400"/>
            <a:ext cx="556799" cy="2043899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4" name="Shape 464"/>
          <p:cNvCxnSpPr/>
          <p:nvPr/>
        </p:nvCxnSpPr>
        <p:spPr>
          <a:xfrm>
            <a:off x="6347487" y="1416162"/>
            <a:ext cx="1079699" cy="1587899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5" name="Shape 465"/>
          <p:cNvSpPr txBox="1"/>
          <p:nvPr/>
        </p:nvSpPr>
        <p:spPr>
          <a:xfrm flipH="1">
            <a:off x="4898985" y="2744003"/>
            <a:ext cx="909600" cy="46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</a:t>
            </a:r>
          </a:p>
        </p:txBody>
      </p:sp>
      <p:pic>
        <p:nvPicPr>
          <p:cNvPr id="466" name="Shape 4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60" y="3739000"/>
            <a:ext cx="1487265" cy="11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 variations</a:t>
            </a:r>
          </a:p>
        </p:txBody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b="1">
                <a:solidFill>
                  <a:srgbClr val="000000"/>
                </a:solidFill>
              </a:rPr>
              <a:t>Pay per share: </a:t>
            </a:r>
            <a:r>
              <a:rPr lang="en">
                <a:solidFill>
                  <a:srgbClr val="000000"/>
                </a:solidFill>
              </a:rPr>
              <a:t>flat reward per share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Typically minus a significant fee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What if miners never send in valid blocks?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b="1">
                <a:solidFill>
                  <a:srgbClr val="000000"/>
                </a:solidFill>
              </a:rPr>
              <a:t>Proportional:</a:t>
            </a:r>
            <a:r>
              <a:rPr lang="en">
                <a:solidFill>
                  <a:srgbClr val="000000"/>
                </a:solidFill>
              </a:rPr>
              <a:t> typically since last block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Lower risk for pool manager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More work to verify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b="1">
                <a:solidFill>
                  <a:srgbClr val="000000"/>
                </a:solidFill>
              </a:rPr>
              <a:t>“Luke-jr” approach: </a:t>
            </a:r>
            <a:r>
              <a:rPr lang="en">
                <a:solidFill>
                  <a:srgbClr val="000000"/>
                </a:solidFill>
              </a:rPr>
              <a:t>no management fee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Miners can only get paid out in whole BTC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Pool owner keeps spread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 protocols</a:t>
            </a:r>
          </a:p>
        </p:txBody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API for fetching blocks, submitting shares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Stratum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Getwork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Getblockshare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Proposed for standardization with a BIP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Increasingly important; some hardware support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 history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First pools appear in late-2010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Back in the GPU era!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By 2014: around 90% of mining pool-based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June 2014: GHash.io exceeds 50%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Bitcoins in 6 easy steps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06999" cy="355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228600" rtl="0">
              <a:spcBef>
                <a:spcPts val="0"/>
              </a:spcBef>
              <a:buAutoNum type="arabicPeriod"/>
            </a:pPr>
            <a:r>
              <a:rPr lang="en"/>
              <a:t>Join the network, listen for transactions</a:t>
            </a:r>
          </a:p>
          <a:p>
            <a:pPr marL="1828800" lvl="1" indent="-228600" rtl="0">
              <a:spcBef>
                <a:spcPts val="0"/>
              </a:spcBef>
              <a:buAutoNum type="alphaLcPeriod"/>
            </a:pPr>
            <a:r>
              <a:rPr lang="en"/>
              <a:t>Validate all proposed transactions</a:t>
            </a:r>
          </a:p>
          <a:p>
            <a:pPr marL="914400" lvl="0" indent="-228600" rtl="0">
              <a:spcBef>
                <a:spcPts val="0"/>
              </a:spcBef>
              <a:buAutoNum type="arabicPeriod"/>
            </a:pPr>
            <a:r>
              <a:rPr lang="en"/>
              <a:t>Listen for new blocks, maintain block chain</a:t>
            </a:r>
          </a:p>
          <a:p>
            <a:pPr marL="1828800" lvl="1" indent="-228600" rtl="0">
              <a:spcBef>
                <a:spcPts val="0"/>
              </a:spcBef>
              <a:buAutoNum type="alphaLcPeriod"/>
            </a:pPr>
            <a:r>
              <a:rPr lang="en"/>
              <a:t>When a new block is proposed, validate it</a:t>
            </a:r>
          </a:p>
          <a:p>
            <a:pPr marL="914400" lvl="0" indent="-228600" rtl="0">
              <a:spcBef>
                <a:spcPts val="0"/>
              </a:spcBef>
              <a:buAutoNum type="arabicPeriod"/>
            </a:pPr>
            <a:r>
              <a:rPr lang="en"/>
              <a:t>Assemble a new valid block</a:t>
            </a:r>
          </a:p>
          <a:p>
            <a:pPr marL="914400" lvl="0" indent="-228600" rtl="0">
              <a:spcBef>
                <a:spcPts val="0"/>
              </a:spcBef>
              <a:buAutoNum type="arabicPeriod"/>
            </a:pPr>
            <a:r>
              <a:rPr lang="en"/>
              <a:t>Find the nonce to make your block valid</a:t>
            </a:r>
          </a:p>
          <a:p>
            <a:pPr marL="914400" lvl="0" indent="-228600" rtl="0">
              <a:spcBef>
                <a:spcPts val="0"/>
              </a:spcBef>
              <a:buAutoNum type="arabicPeriod"/>
            </a:pPr>
            <a:r>
              <a:rPr lang="en"/>
              <a:t>Hope everybody accepts your new block</a:t>
            </a:r>
          </a:p>
          <a:p>
            <a:pPr marL="914400" lvl="0" indent="-228600" rtl="0">
              <a:spcBef>
                <a:spcPts val="0"/>
              </a:spcBef>
              <a:buAutoNum type="arabicPeriod"/>
            </a:pPr>
            <a:r>
              <a:rPr lang="en"/>
              <a:t>Profit!</a:t>
            </a:r>
          </a:p>
        </p:txBody>
      </p:sp>
      <p:cxnSp>
        <p:nvCxnSpPr>
          <p:cNvPr id="56" name="Shape 56"/>
          <p:cNvCxnSpPr/>
          <p:nvPr/>
        </p:nvCxnSpPr>
        <p:spPr>
          <a:xfrm rot="10800000" flipH="1">
            <a:off x="1149675" y="2077425"/>
            <a:ext cx="512099" cy="489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" name="Shape 57"/>
          <p:cNvSpPr txBox="1"/>
          <p:nvPr/>
        </p:nvSpPr>
        <p:spPr>
          <a:xfrm>
            <a:off x="118000" y="2663800"/>
            <a:ext cx="1001999" cy="857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Useful to Bitcoin network</a:t>
            </a:r>
          </a:p>
        </p:txBody>
      </p:sp>
      <p:cxnSp>
        <p:nvCxnSpPr>
          <p:cNvPr id="58" name="Shape 58"/>
          <p:cNvCxnSpPr>
            <a:stCxn id="57" idx="3"/>
          </p:cNvCxnSpPr>
          <p:nvPr/>
        </p:nvCxnSpPr>
        <p:spPr>
          <a:xfrm rot="10800000" flipH="1">
            <a:off x="1119999" y="2819500"/>
            <a:ext cx="5514600" cy="2730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" name="Shape 59"/>
          <p:cNvCxnSpPr>
            <a:stCxn id="57" idx="3"/>
          </p:cNvCxnSpPr>
          <p:nvPr/>
        </p:nvCxnSpPr>
        <p:spPr>
          <a:xfrm>
            <a:off x="1119999" y="3092500"/>
            <a:ext cx="2410200" cy="870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pools (as of August 2014)</a:t>
            </a:r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700" y="1031700"/>
            <a:ext cx="4686850" cy="41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Are mining pools a good thing?</a:t>
            </a:r>
          </a:p>
        </p:txBody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Pros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Make mining more predictable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Allow small miners to participate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More miners using updated validation software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Cons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Lead to centralization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Discourage miners from running full nodes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we prevent pools?</a:t>
            </a:r>
          </a:p>
        </p:txBody>
      </p:sp>
      <p:sp>
        <p:nvSpPr>
          <p:cNvPr id="497" name="Shape 497"/>
          <p:cNvSpPr/>
          <p:nvPr/>
        </p:nvSpPr>
        <p:spPr>
          <a:xfrm>
            <a:off x="807600" y="4475975"/>
            <a:ext cx="7229699" cy="564299"/>
          </a:xfrm>
          <a:prstGeom prst="wedgeRectCallout">
            <a:avLst>
              <a:gd name="adj1" fmla="val 1582"/>
              <a:gd name="adj2" fmla="val -98653"/>
            </a:avLst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Stay tuned for our lecture on alt-mining!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5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"/>
              <a:t>5</a:t>
            </a:r>
            <a:r>
              <a:rPr lang="en" sz="3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endParaRPr sz="3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Mining incentives and strategies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Game-theoretic analysis of mining</a:t>
            </a:r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213450" y="890100"/>
            <a:ext cx="8717099" cy="4253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Several strategic decisions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Which transactions to include in a block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Default: any above minimum transaction fee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Which block to mine on top of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Default: longest valid chain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How to choose between colliding blocks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Default: first block heard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When to announce new blocks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Default: immediately after finding them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Game-theoretic analysis of mining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213450" y="1317175"/>
            <a:ext cx="8717099" cy="1986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Assume you control 0 &lt; α &lt; 1 of mining power 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you profit from a non-default strategy?</a:t>
            </a:r>
          </a:p>
        </p:txBody>
      </p:sp>
      <p:sp>
        <p:nvSpPr>
          <p:cNvPr id="515" name="Shape 515"/>
          <p:cNvSpPr/>
          <p:nvPr/>
        </p:nvSpPr>
        <p:spPr>
          <a:xfrm>
            <a:off x="213450" y="3763125"/>
            <a:ext cx="8304900" cy="777899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For some α,</a:t>
            </a:r>
            <a:r>
              <a:rPr lang="en" sz="2400" b="1">
                <a:latin typeface="Trebuchet MS"/>
                <a:ea typeface="Trebuchet MS"/>
                <a:cs typeface="Trebuchet MS"/>
                <a:sym typeface="Trebuchet MS"/>
              </a:rPr>
              <a:t> YES, 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though analysis is ongoing!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Forking attacks</a:t>
            </a:r>
          </a:p>
        </p:txBody>
      </p:sp>
      <p:sp>
        <p:nvSpPr>
          <p:cNvPr id="521" name="Shape 521"/>
          <p:cNvSpPr/>
          <p:nvPr/>
        </p:nvSpPr>
        <p:spPr>
          <a:xfrm>
            <a:off x="615587" y="1252525"/>
            <a:ext cx="2842199" cy="4742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522" name="Shape 522"/>
          <p:cNvCxnSpPr>
            <a:stCxn id="523" idx="0"/>
          </p:cNvCxnSpPr>
          <p:nvPr/>
        </p:nvCxnSpPr>
        <p:spPr>
          <a:xfrm rot="10800000">
            <a:off x="2036687" y="17194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3" name="Shape 523"/>
          <p:cNvSpPr/>
          <p:nvPr/>
        </p:nvSpPr>
        <p:spPr>
          <a:xfrm>
            <a:off x="615587" y="1874279"/>
            <a:ext cx="2842199" cy="4742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524" name="Shape 524"/>
          <p:cNvCxnSpPr>
            <a:stCxn id="525" idx="0"/>
            <a:endCxn id="523" idx="2"/>
          </p:cNvCxnSpPr>
          <p:nvPr/>
        </p:nvCxnSpPr>
        <p:spPr>
          <a:xfrm rot="10800000">
            <a:off x="2036687" y="2348625"/>
            <a:ext cx="0" cy="17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6" name="Shape 526"/>
          <p:cNvSpPr/>
          <p:nvPr/>
        </p:nvSpPr>
        <p:spPr>
          <a:xfrm>
            <a:off x="3875175" y="1877950"/>
            <a:ext cx="2842199" cy="474299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M→M’</a:t>
            </a:r>
          </a:p>
        </p:txBody>
      </p:sp>
      <p:cxnSp>
        <p:nvCxnSpPr>
          <p:cNvPr id="527" name="Shape 527"/>
          <p:cNvCxnSpPr>
            <a:stCxn id="528" idx="0"/>
          </p:cNvCxnSpPr>
          <p:nvPr/>
        </p:nvCxnSpPr>
        <p:spPr>
          <a:xfrm rot="10800000">
            <a:off x="2036699" y="29993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8" name="Shape 528"/>
          <p:cNvSpPr/>
          <p:nvPr/>
        </p:nvSpPr>
        <p:spPr>
          <a:xfrm>
            <a:off x="615600" y="3154179"/>
            <a:ext cx="2842199" cy="4742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529" name="Shape 529"/>
          <p:cNvCxnSpPr>
            <a:stCxn id="530" idx="0"/>
          </p:cNvCxnSpPr>
          <p:nvPr/>
        </p:nvCxnSpPr>
        <p:spPr>
          <a:xfrm rot="10800000">
            <a:off x="2036699" y="362112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615600" y="3775929"/>
            <a:ext cx="2842199" cy="4742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25" name="Shape 525"/>
          <p:cNvSpPr/>
          <p:nvPr/>
        </p:nvSpPr>
        <p:spPr>
          <a:xfrm>
            <a:off x="615587" y="2519325"/>
            <a:ext cx="2842199" cy="4742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→B</a:t>
            </a:r>
          </a:p>
        </p:txBody>
      </p:sp>
      <p:cxnSp>
        <p:nvCxnSpPr>
          <p:cNvPr id="531" name="Shape 531"/>
          <p:cNvCxnSpPr>
            <a:stCxn id="532" idx="0"/>
          </p:cNvCxnSpPr>
          <p:nvPr/>
        </p:nvCxnSpPr>
        <p:spPr>
          <a:xfrm rot="10800000">
            <a:off x="5296262" y="23485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2" name="Shape 532"/>
          <p:cNvSpPr/>
          <p:nvPr/>
        </p:nvSpPr>
        <p:spPr>
          <a:xfrm>
            <a:off x="3875162" y="2503379"/>
            <a:ext cx="2842199" cy="474299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533" name="Shape 533"/>
          <p:cNvCxnSpPr>
            <a:stCxn id="534" idx="0"/>
            <a:endCxn id="532" idx="2"/>
          </p:cNvCxnSpPr>
          <p:nvPr/>
        </p:nvCxnSpPr>
        <p:spPr>
          <a:xfrm rot="10800000">
            <a:off x="5296262" y="2977725"/>
            <a:ext cx="0" cy="17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5" name="Shape 535"/>
          <p:cNvCxnSpPr>
            <a:stCxn id="536" idx="0"/>
          </p:cNvCxnSpPr>
          <p:nvPr/>
        </p:nvCxnSpPr>
        <p:spPr>
          <a:xfrm rot="10800000">
            <a:off x="5296274" y="36284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6" name="Shape 536"/>
          <p:cNvSpPr/>
          <p:nvPr/>
        </p:nvSpPr>
        <p:spPr>
          <a:xfrm>
            <a:off x="3875175" y="3783279"/>
            <a:ext cx="2842199" cy="474299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537" name="Shape 537"/>
          <p:cNvCxnSpPr>
            <a:stCxn id="538" idx="0"/>
          </p:cNvCxnSpPr>
          <p:nvPr/>
        </p:nvCxnSpPr>
        <p:spPr>
          <a:xfrm rot="10800000">
            <a:off x="5296274" y="425022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8" name="Shape 538"/>
          <p:cNvSpPr/>
          <p:nvPr/>
        </p:nvSpPr>
        <p:spPr>
          <a:xfrm>
            <a:off x="3875175" y="4405029"/>
            <a:ext cx="2842199" cy="474299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34" name="Shape 534"/>
          <p:cNvSpPr/>
          <p:nvPr/>
        </p:nvSpPr>
        <p:spPr>
          <a:xfrm>
            <a:off x="3875162" y="3148425"/>
            <a:ext cx="2842199" cy="474299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9" name="Shape 539"/>
          <p:cNvCxnSpPr>
            <a:stCxn id="526" idx="0"/>
            <a:endCxn id="521" idx="3"/>
          </p:cNvCxnSpPr>
          <p:nvPr/>
        </p:nvCxnSpPr>
        <p:spPr>
          <a:xfrm rot="10800000">
            <a:off x="3457874" y="1489750"/>
            <a:ext cx="1838400" cy="38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/>
          <p:nvPr/>
        </p:nvSpPr>
        <p:spPr>
          <a:xfrm>
            <a:off x="3875175" y="1884887"/>
            <a:ext cx="2842199" cy="4742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M→M’</a:t>
            </a:r>
          </a:p>
        </p:txBody>
      </p:sp>
      <p:sp>
        <p:nvSpPr>
          <p:cNvPr id="541" name="Shape 541"/>
          <p:cNvSpPr/>
          <p:nvPr/>
        </p:nvSpPr>
        <p:spPr>
          <a:xfrm>
            <a:off x="3875162" y="2510316"/>
            <a:ext cx="2842199" cy="4742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42" name="Shape 542"/>
          <p:cNvSpPr/>
          <p:nvPr/>
        </p:nvSpPr>
        <p:spPr>
          <a:xfrm>
            <a:off x="3875175" y="3790216"/>
            <a:ext cx="2842199" cy="4742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43" name="Shape 543"/>
          <p:cNvSpPr/>
          <p:nvPr/>
        </p:nvSpPr>
        <p:spPr>
          <a:xfrm>
            <a:off x="3875162" y="3155362"/>
            <a:ext cx="2842199" cy="4742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3875175" y="4411966"/>
            <a:ext cx="2842199" cy="4742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45" name="Shape 545"/>
          <p:cNvSpPr/>
          <p:nvPr/>
        </p:nvSpPr>
        <p:spPr>
          <a:xfrm>
            <a:off x="615562" y="1875079"/>
            <a:ext cx="2842199" cy="47429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46" name="Shape 546"/>
          <p:cNvSpPr/>
          <p:nvPr/>
        </p:nvSpPr>
        <p:spPr>
          <a:xfrm>
            <a:off x="615575" y="3154979"/>
            <a:ext cx="2842199" cy="47429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47" name="Shape 547"/>
          <p:cNvSpPr/>
          <p:nvPr/>
        </p:nvSpPr>
        <p:spPr>
          <a:xfrm>
            <a:off x="615562" y="2520125"/>
            <a:ext cx="2842199" cy="47429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→B</a:t>
            </a:r>
          </a:p>
        </p:txBody>
      </p:sp>
      <p:sp>
        <p:nvSpPr>
          <p:cNvPr id="548" name="Shape 548"/>
          <p:cNvSpPr/>
          <p:nvPr/>
        </p:nvSpPr>
        <p:spPr>
          <a:xfrm>
            <a:off x="615575" y="3776729"/>
            <a:ext cx="2842199" cy="47429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Forking attacks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700" y="1256400"/>
            <a:ext cx="208597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/>
        </p:nvSpPr>
        <p:spPr>
          <a:xfrm>
            <a:off x="6418325" y="3569275"/>
            <a:ext cx="1838400" cy="64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>
                <a:latin typeface="Trebuchet MS"/>
                <a:ea typeface="Trebuchet MS"/>
                <a:cs typeface="Trebuchet MS"/>
                <a:sym typeface="Trebuchet MS"/>
              </a:rPr>
              <a:t>Goldfinger Attack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?</a:t>
            </a:r>
          </a:p>
        </p:txBody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5292299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Certainly possible if </a:t>
            </a:r>
            <a:r>
              <a:rPr lang="en"/>
              <a:t>α &gt;0.5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may be possible with less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avoid block collisions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Trebuchet MS"/>
            </a:pPr>
            <a:r>
              <a:rPr lang="en">
                <a:solidFill>
                  <a:srgbClr val="000000"/>
                </a:solidFill>
              </a:rPr>
              <a:t>Attack is detectable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Might be reversed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Might crash exchange rate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6981075" y="281475"/>
            <a:ext cx="2085899" cy="1349999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 expect you to die, Mr. Bitcoin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Forking attacks via bribery</a:t>
            </a:r>
          </a:p>
        </p:txBody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030100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 b="1">
                <a:solidFill>
                  <a:srgbClr val="000000"/>
                </a:solidFill>
              </a:rPr>
              <a:t>Idea:</a:t>
            </a:r>
            <a:r>
              <a:rPr lang="en">
                <a:solidFill>
                  <a:srgbClr val="000000"/>
                </a:solidFill>
              </a:rPr>
              <a:t> building </a:t>
            </a:r>
            <a:r>
              <a:rPr lang="en"/>
              <a:t>α &gt; 0.5</a:t>
            </a:r>
            <a:r>
              <a:rPr lang="en">
                <a:solidFill>
                  <a:srgbClr val="000000"/>
                </a:solidFill>
              </a:rPr>
              <a:t> is expensive. Why not rent it instead?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Payment techniques: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Out-of-band bribery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Run a mining pool at a loss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Insert large “tips” in the block chain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1574400" y="4144450"/>
            <a:ext cx="5795700" cy="777899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This is an open problem!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Checkpointing</a:t>
            </a:r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00" y="1798650"/>
            <a:ext cx="8782925" cy="1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Shape 571"/>
          <p:cNvSpPr txBox="1"/>
          <p:nvPr/>
        </p:nvSpPr>
        <p:spPr>
          <a:xfrm>
            <a:off x="286662" y="3688400"/>
            <a:ext cx="8717400" cy="65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Default clients ship with built-in checkpoint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Block-withholding attacks</a:t>
            </a:r>
          </a:p>
        </p:txBody>
      </p:sp>
      <p:sp>
        <p:nvSpPr>
          <p:cNvPr id="577" name="Shape 577"/>
          <p:cNvSpPr/>
          <p:nvPr/>
        </p:nvSpPr>
        <p:spPr>
          <a:xfrm>
            <a:off x="849921" y="2465289"/>
            <a:ext cx="2842199" cy="3098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578" name="Shape 578"/>
          <p:cNvCxnSpPr>
            <a:stCxn id="579" idx="0"/>
            <a:endCxn id="577" idx="2"/>
          </p:cNvCxnSpPr>
          <p:nvPr/>
        </p:nvCxnSpPr>
        <p:spPr>
          <a:xfrm rot="10800000">
            <a:off x="2271021" y="2775059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79" name="Shape 579"/>
          <p:cNvSpPr/>
          <p:nvPr/>
        </p:nvSpPr>
        <p:spPr>
          <a:xfrm>
            <a:off x="849921" y="2901959"/>
            <a:ext cx="2842199" cy="3098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457200" y="996300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 b="1">
                <a:solidFill>
                  <a:srgbClr val="000000"/>
                </a:solidFill>
              </a:rPr>
              <a:t>Strategy: don’t announce blocks right away. Try to get ahead!</a:t>
            </a:r>
          </a:p>
        </p:txBody>
      </p:sp>
      <p:cxnSp>
        <p:nvCxnSpPr>
          <p:cNvPr id="581" name="Shape 581"/>
          <p:cNvCxnSpPr>
            <a:stCxn id="582" idx="1"/>
          </p:cNvCxnSpPr>
          <p:nvPr/>
        </p:nvCxnSpPr>
        <p:spPr>
          <a:xfrm rot="10800000">
            <a:off x="3692125" y="2594038"/>
            <a:ext cx="13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2" name="Shape 582"/>
          <p:cNvSpPr/>
          <p:nvPr/>
        </p:nvSpPr>
        <p:spPr>
          <a:xfrm>
            <a:off x="5064625" y="2439088"/>
            <a:ext cx="2842199" cy="309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Secret Block</a:t>
            </a:r>
          </a:p>
        </p:txBody>
      </p:sp>
      <p:sp>
        <p:nvSpPr>
          <p:cNvPr id="583" name="Shape 583"/>
          <p:cNvSpPr/>
          <p:nvPr/>
        </p:nvSpPr>
        <p:spPr>
          <a:xfrm>
            <a:off x="5064625" y="2928151"/>
            <a:ext cx="2842199" cy="309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Secret Block</a:t>
            </a:r>
          </a:p>
        </p:txBody>
      </p:sp>
      <p:cxnSp>
        <p:nvCxnSpPr>
          <p:cNvPr id="584" name="Shape 584"/>
          <p:cNvCxnSpPr/>
          <p:nvPr/>
        </p:nvCxnSpPr>
        <p:spPr>
          <a:xfrm rot="10800000">
            <a:off x="6377146" y="2775122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5" name="Shape 585"/>
          <p:cNvSpPr/>
          <p:nvPr/>
        </p:nvSpPr>
        <p:spPr>
          <a:xfrm>
            <a:off x="5064633" y="2928151"/>
            <a:ext cx="2842199" cy="3098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86" name="Shape 586"/>
          <p:cNvSpPr/>
          <p:nvPr/>
        </p:nvSpPr>
        <p:spPr>
          <a:xfrm>
            <a:off x="5064633" y="2439076"/>
            <a:ext cx="2842199" cy="3098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87" name="Shape 587"/>
          <p:cNvSpPr/>
          <p:nvPr/>
        </p:nvSpPr>
        <p:spPr>
          <a:xfrm>
            <a:off x="849921" y="2039001"/>
            <a:ext cx="2842199" cy="3098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588" name="Shape 588"/>
          <p:cNvCxnSpPr>
            <a:endCxn id="587" idx="2"/>
          </p:cNvCxnSpPr>
          <p:nvPr/>
        </p:nvCxnSpPr>
        <p:spPr>
          <a:xfrm rot="10800000">
            <a:off x="2271021" y="2348901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9" name="Shape 589"/>
          <p:cNvSpPr/>
          <p:nvPr/>
        </p:nvSpPr>
        <p:spPr>
          <a:xfrm>
            <a:off x="858521" y="1606989"/>
            <a:ext cx="2842199" cy="3098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590" name="Shape 590"/>
          <p:cNvCxnSpPr>
            <a:endCxn id="589" idx="2"/>
          </p:cNvCxnSpPr>
          <p:nvPr/>
        </p:nvCxnSpPr>
        <p:spPr>
          <a:xfrm rot="10800000">
            <a:off x="2279621" y="1916889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91" name="Shape 591"/>
          <p:cNvCxnSpPr/>
          <p:nvPr/>
        </p:nvCxnSpPr>
        <p:spPr>
          <a:xfrm rot="10800000" flipH="1">
            <a:off x="1852375" y="2891599"/>
            <a:ext cx="22800" cy="104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2" name="Shape 592"/>
          <p:cNvSpPr txBox="1"/>
          <p:nvPr/>
        </p:nvSpPr>
        <p:spPr>
          <a:xfrm>
            <a:off x="1013475" y="3896375"/>
            <a:ext cx="2043899" cy="54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All other miners are wasting effort here!</a:t>
            </a:r>
          </a:p>
        </p:txBody>
      </p:sp>
      <p:sp>
        <p:nvSpPr>
          <p:cNvPr id="593" name="Shape 593"/>
          <p:cNvSpPr/>
          <p:nvPr/>
        </p:nvSpPr>
        <p:spPr>
          <a:xfrm>
            <a:off x="849933" y="2891601"/>
            <a:ext cx="2842199" cy="309899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594" name="Shape 594"/>
          <p:cNvSpPr/>
          <p:nvPr/>
        </p:nvSpPr>
        <p:spPr>
          <a:xfrm>
            <a:off x="5548950" y="1179150"/>
            <a:ext cx="3460499" cy="790199"/>
          </a:xfrm>
          <a:prstGeom prst="wedgeEllipseCallout">
            <a:avLst>
              <a:gd name="adj1" fmla="val -91209"/>
              <a:gd name="adj2" fmla="val -6642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“Selfish mining”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Finding a valid block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4896762" y="2775137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4044862" y="35036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6010262" y="35036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68" name="Shape 68"/>
          <p:cNvSpPr/>
          <p:nvPr/>
        </p:nvSpPr>
        <p:spPr>
          <a:xfrm>
            <a:off x="4675950" y="3011725"/>
            <a:ext cx="647300" cy="491875"/>
          </a:xfrm>
          <a:custGeom>
            <a:avLst/>
            <a:gdLst/>
            <a:ahLst/>
            <a:cxnLst/>
            <a:rect l="0" t="0" r="0" b="0"/>
            <a:pathLst>
              <a:path w="25892" h="19675" extrusionOk="0">
                <a:moveTo>
                  <a:pt x="25892" y="0"/>
                </a:moveTo>
                <a:lnTo>
                  <a:pt x="25534" y="12120"/>
                </a:lnTo>
                <a:lnTo>
                  <a:pt x="0" y="12120"/>
                </a:lnTo>
                <a:lnTo>
                  <a:pt x="0" y="19675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69" name="Shape 69"/>
          <p:cNvSpPr/>
          <p:nvPr/>
        </p:nvSpPr>
        <p:spPr>
          <a:xfrm>
            <a:off x="5928025" y="3034600"/>
            <a:ext cx="766525" cy="469000"/>
          </a:xfrm>
          <a:custGeom>
            <a:avLst/>
            <a:gdLst/>
            <a:ahLst/>
            <a:cxnLst/>
            <a:rect l="0" t="0" r="0" b="0"/>
            <a:pathLst>
              <a:path w="30661" h="18760" extrusionOk="0">
                <a:moveTo>
                  <a:pt x="518" y="0"/>
                </a:moveTo>
                <a:lnTo>
                  <a:pt x="0" y="11205"/>
                </a:lnTo>
                <a:lnTo>
                  <a:pt x="30661" y="11205"/>
                </a:lnTo>
                <a:lnTo>
                  <a:pt x="30661" y="18760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cxnSp>
        <p:nvCxnSpPr>
          <p:cNvPr id="70" name="Shape 70"/>
          <p:cNvCxnSpPr>
            <a:endCxn id="71" idx="0"/>
          </p:cNvCxnSpPr>
          <p:nvPr/>
        </p:nvCxnSpPr>
        <p:spPr>
          <a:xfrm flipH="1">
            <a:off x="3698475" y="3743900"/>
            <a:ext cx="755400" cy="7356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" name="Shape 72"/>
          <p:cNvCxnSpPr>
            <a:endCxn id="73" idx="0"/>
          </p:cNvCxnSpPr>
          <p:nvPr/>
        </p:nvCxnSpPr>
        <p:spPr>
          <a:xfrm>
            <a:off x="5111287" y="3760400"/>
            <a:ext cx="16800" cy="7191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" name="Shape 71"/>
          <p:cNvSpPr txBox="1"/>
          <p:nvPr/>
        </p:nvSpPr>
        <p:spPr>
          <a:xfrm>
            <a:off x="2989575" y="4479500"/>
            <a:ext cx="1417800" cy="663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25.0→A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/>
              <a:t>coinbase: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0x0000...00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4599937" y="4479500"/>
            <a:ext cx="1056300" cy="301799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transaction</a:t>
            </a:r>
          </a:p>
        </p:txBody>
      </p:sp>
      <p:cxnSp>
        <p:nvCxnSpPr>
          <p:cNvPr id="74" name="Shape 74"/>
          <p:cNvCxnSpPr>
            <a:endCxn id="75" idx="0"/>
          </p:cNvCxnSpPr>
          <p:nvPr/>
        </p:nvCxnSpPr>
        <p:spPr>
          <a:xfrm flipH="1">
            <a:off x="6454612" y="3747200"/>
            <a:ext cx="13500" cy="7323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" name="Shape 76"/>
          <p:cNvCxnSpPr>
            <a:endCxn id="77" idx="0"/>
          </p:cNvCxnSpPr>
          <p:nvPr/>
        </p:nvCxnSpPr>
        <p:spPr>
          <a:xfrm>
            <a:off x="7089512" y="3773900"/>
            <a:ext cx="793200" cy="7056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5"/>
          <p:cNvSpPr txBox="1"/>
          <p:nvPr/>
        </p:nvSpPr>
        <p:spPr>
          <a:xfrm>
            <a:off x="5926462" y="4479500"/>
            <a:ext cx="1056300" cy="301799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transaction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7354562" y="4479500"/>
            <a:ext cx="1056300" cy="301799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transaction</a:t>
            </a:r>
          </a:p>
        </p:txBody>
      </p:sp>
      <p:sp>
        <p:nvSpPr>
          <p:cNvPr id="78" name="Shape 78"/>
          <p:cNvSpPr/>
          <p:nvPr/>
        </p:nvSpPr>
        <p:spPr>
          <a:xfrm>
            <a:off x="4569500" y="1463712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79" name="Shape 79"/>
          <p:cNvSpPr/>
          <p:nvPr/>
        </p:nvSpPr>
        <p:spPr>
          <a:xfrm>
            <a:off x="4569500" y="1161925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80" name="Shape 80"/>
          <p:cNvSpPr/>
          <p:nvPr/>
        </p:nvSpPr>
        <p:spPr>
          <a:xfrm>
            <a:off x="3317300" y="1050999"/>
            <a:ext cx="3002490" cy="683718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81" name="Shape 81"/>
          <p:cNvSpPr/>
          <p:nvPr/>
        </p:nvSpPr>
        <p:spPr>
          <a:xfrm>
            <a:off x="964700" y="1509362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82" name="Shape 82"/>
          <p:cNvSpPr/>
          <p:nvPr/>
        </p:nvSpPr>
        <p:spPr>
          <a:xfrm>
            <a:off x="964700" y="2101225"/>
            <a:ext cx="2352600" cy="301799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</a:t>
            </a:r>
          </a:p>
        </p:txBody>
      </p:sp>
      <p:sp>
        <p:nvSpPr>
          <p:cNvPr id="83" name="Shape 83"/>
          <p:cNvSpPr/>
          <p:nvPr/>
        </p:nvSpPr>
        <p:spPr>
          <a:xfrm>
            <a:off x="964700" y="1799437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0x7a83</a:t>
            </a:r>
          </a:p>
        </p:txBody>
      </p:sp>
      <p:sp>
        <p:nvSpPr>
          <p:cNvPr id="84" name="Shape 84"/>
          <p:cNvSpPr/>
          <p:nvPr/>
        </p:nvSpPr>
        <p:spPr>
          <a:xfrm>
            <a:off x="964700" y="1207575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85" name="Shape 85"/>
          <p:cNvSpPr/>
          <p:nvPr/>
        </p:nvSpPr>
        <p:spPr>
          <a:xfrm>
            <a:off x="-287500" y="1096649"/>
            <a:ext cx="3002490" cy="683718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86" name="Shape 86"/>
          <p:cNvSpPr/>
          <p:nvPr/>
        </p:nvSpPr>
        <p:spPr>
          <a:xfrm>
            <a:off x="5567300" y="1593225"/>
            <a:ext cx="2303150" cy="1258350"/>
          </a:xfrm>
          <a:custGeom>
            <a:avLst/>
            <a:gdLst/>
            <a:ahLst/>
            <a:cxnLst/>
            <a:rect l="0" t="0" r="0" b="0"/>
            <a:pathLst>
              <a:path w="92126" h="50334" extrusionOk="0">
                <a:moveTo>
                  <a:pt x="30100" y="1"/>
                </a:moveTo>
                <a:lnTo>
                  <a:pt x="92126" y="0"/>
                </a:lnTo>
                <a:lnTo>
                  <a:pt x="88770" y="36301"/>
                </a:lnTo>
                <a:lnTo>
                  <a:pt x="915" y="35996"/>
                </a:lnTo>
                <a:lnTo>
                  <a:pt x="0" y="50334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87" name="Shape 87"/>
          <p:cNvSpPr/>
          <p:nvPr/>
        </p:nvSpPr>
        <p:spPr>
          <a:xfrm>
            <a:off x="4569500" y="2055575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88" name="Shape 88"/>
          <p:cNvSpPr/>
          <p:nvPr/>
        </p:nvSpPr>
        <p:spPr>
          <a:xfrm>
            <a:off x="4569500" y="2055562"/>
            <a:ext cx="2352600" cy="30179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</a:p>
        </p:txBody>
      </p:sp>
      <p:sp>
        <p:nvSpPr>
          <p:cNvPr id="89" name="Shape 89"/>
          <p:cNvSpPr/>
          <p:nvPr/>
        </p:nvSpPr>
        <p:spPr>
          <a:xfrm>
            <a:off x="4569500" y="2048962"/>
            <a:ext cx="2352600" cy="30179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</a:p>
        </p:txBody>
      </p:sp>
      <p:sp>
        <p:nvSpPr>
          <p:cNvPr id="90" name="Shape 90"/>
          <p:cNvSpPr/>
          <p:nvPr/>
        </p:nvSpPr>
        <p:spPr>
          <a:xfrm>
            <a:off x="4569500" y="1753787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91" name="Shape 91"/>
          <p:cNvSpPr/>
          <p:nvPr/>
        </p:nvSpPr>
        <p:spPr>
          <a:xfrm>
            <a:off x="4569500" y="1747187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92" name="Shape 92"/>
          <p:cNvSpPr/>
          <p:nvPr/>
        </p:nvSpPr>
        <p:spPr>
          <a:xfrm>
            <a:off x="4569500" y="2048975"/>
            <a:ext cx="2352600" cy="30179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</a:p>
        </p:txBody>
      </p:sp>
      <p:sp>
        <p:nvSpPr>
          <p:cNvPr id="93" name="Shape 93"/>
          <p:cNvSpPr/>
          <p:nvPr/>
        </p:nvSpPr>
        <p:spPr>
          <a:xfrm>
            <a:off x="4569500" y="1747200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</a:p>
        </p:txBody>
      </p:sp>
      <p:sp>
        <p:nvSpPr>
          <p:cNvPr id="94" name="Shape 94"/>
          <p:cNvSpPr/>
          <p:nvPr/>
        </p:nvSpPr>
        <p:spPr>
          <a:xfrm>
            <a:off x="4569500" y="2048962"/>
            <a:ext cx="2352600" cy="30179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</a:p>
        </p:txBody>
      </p:sp>
      <p:sp>
        <p:nvSpPr>
          <p:cNvPr id="95" name="Shape 95"/>
          <p:cNvSpPr/>
          <p:nvPr/>
        </p:nvSpPr>
        <p:spPr>
          <a:xfrm>
            <a:off x="4569500" y="1747187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</a:p>
        </p:txBody>
      </p:sp>
      <p:sp>
        <p:nvSpPr>
          <p:cNvPr id="96" name="Shape 96"/>
          <p:cNvSpPr/>
          <p:nvPr/>
        </p:nvSpPr>
        <p:spPr>
          <a:xfrm>
            <a:off x="4569500" y="2048962"/>
            <a:ext cx="2352600" cy="301799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97" name="Shape 97"/>
          <p:cNvSpPr/>
          <p:nvPr/>
        </p:nvSpPr>
        <p:spPr>
          <a:xfrm>
            <a:off x="4569500" y="1747187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2989575" y="4479500"/>
            <a:ext cx="1417800" cy="663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25.0→A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/>
              <a:t>coinbase: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0x0000...01</a:t>
            </a:r>
          </a:p>
        </p:txBody>
      </p:sp>
      <p:sp>
        <p:nvSpPr>
          <p:cNvPr id="99" name="Shape 99"/>
          <p:cNvSpPr/>
          <p:nvPr/>
        </p:nvSpPr>
        <p:spPr>
          <a:xfrm>
            <a:off x="2876450" y="4345900"/>
            <a:ext cx="1723500" cy="82379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3855275" y="3327875"/>
            <a:ext cx="1723500" cy="82379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4789150" y="2559712"/>
            <a:ext cx="1723500" cy="82379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5874487" y="1405830"/>
            <a:ext cx="873600" cy="4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3" name="Shape 103"/>
          <p:cNvCxnSpPr>
            <a:stCxn id="104" idx="2"/>
          </p:cNvCxnSpPr>
          <p:nvPr/>
        </p:nvCxnSpPr>
        <p:spPr>
          <a:xfrm>
            <a:off x="2371525" y="3609824"/>
            <a:ext cx="766500" cy="7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" name="Shape 105"/>
          <p:cNvCxnSpPr/>
          <p:nvPr/>
        </p:nvCxnSpPr>
        <p:spPr>
          <a:xfrm>
            <a:off x="2852200" y="3440875"/>
            <a:ext cx="816000" cy="24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6" name="Shape 106"/>
          <p:cNvCxnSpPr/>
          <p:nvPr/>
        </p:nvCxnSpPr>
        <p:spPr>
          <a:xfrm rot="10800000" flipH="1">
            <a:off x="3162825" y="3065012"/>
            <a:ext cx="1458899" cy="99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" name="Shape 107"/>
          <p:cNvCxnSpPr>
            <a:endCxn id="102" idx="3"/>
          </p:cNvCxnSpPr>
          <p:nvPr/>
        </p:nvCxnSpPr>
        <p:spPr>
          <a:xfrm rot="10800000" flipH="1">
            <a:off x="3279023" y="1762274"/>
            <a:ext cx="2723400" cy="1106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4" name="Shape 104"/>
          <p:cNvSpPr txBox="1"/>
          <p:nvPr/>
        </p:nvSpPr>
        <p:spPr>
          <a:xfrm>
            <a:off x="1464025" y="2837325"/>
            <a:ext cx="1815000" cy="77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changed</a:t>
            </a:r>
          </a:p>
        </p:txBody>
      </p:sp>
      <p:sp>
        <p:nvSpPr>
          <p:cNvPr id="108" name="Shape 108"/>
          <p:cNvSpPr/>
          <p:nvPr/>
        </p:nvSpPr>
        <p:spPr>
          <a:xfrm>
            <a:off x="4569500" y="2040675"/>
            <a:ext cx="2352600" cy="30179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</a:p>
        </p:txBody>
      </p:sp>
      <p:sp>
        <p:nvSpPr>
          <p:cNvPr id="109" name="Shape 109"/>
          <p:cNvSpPr/>
          <p:nvPr/>
        </p:nvSpPr>
        <p:spPr>
          <a:xfrm>
            <a:off x="4569500" y="1747187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110" name="Shape 110"/>
          <p:cNvSpPr/>
          <p:nvPr/>
        </p:nvSpPr>
        <p:spPr>
          <a:xfrm>
            <a:off x="4569500" y="2048962"/>
            <a:ext cx="2352600" cy="30179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2989575" y="4479500"/>
            <a:ext cx="1417800" cy="663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25.0→A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/>
              <a:t>coinbase: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0x3df5...65</a:t>
            </a:r>
          </a:p>
        </p:txBody>
      </p:sp>
      <p:sp>
        <p:nvSpPr>
          <p:cNvPr id="112" name="Shape 112"/>
          <p:cNvSpPr/>
          <p:nvPr/>
        </p:nvSpPr>
        <p:spPr>
          <a:xfrm>
            <a:off x="4569500" y="2048975"/>
            <a:ext cx="2352600" cy="301799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113" name="Shape 113"/>
          <p:cNvSpPr/>
          <p:nvPr/>
        </p:nvSpPr>
        <p:spPr>
          <a:xfrm>
            <a:off x="4569500" y="1747200"/>
            <a:ext cx="2352600" cy="30179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Block-withholding attacks, take 2</a:t>
            </a:r>
          </a:p>
        </p:txBody>
      </p:sp>
      <p:sp>
        <p:nvSpPr>
          <p:cNvPr id="600" name="Shape 600"/>
          <p:cNvSpPr/>
          <p:nvPr/>
        </p:nvSpPr>
        <p:spPr>
          <a:xfrm>
            <a:off x="849921" y="2465289"/>
            <a:ext cx="2842199" cy="3098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601" name="Shape 601"/>
          <p:cNvCxnSpPr>
            <a:stCxn id="602" idx="0"/>
            <a:endCxn id="600" idx="2"/>
          </p:cNvCxnSpPr>
          <p:nvPr/>
        </p:nvCxnSpPr>
        <p:spPr>
          <a:xfrm rot="10800000">
            <a:off x="2271021" y="2775209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2" name="Shape 602"/>
          <p:cNvSpPr/>
          <p:nvPr/>
        </p:nvSpPr>
        <p:spPr>
          <a:xfrm>
            <a:off x="849921" y="2907809"/>
            <a:ext cx="2842199" cy="309899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457200" y="996300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 b="1">
                <a:solidFill>
                  <a:srgbClr val="000000"/>
                </a:solidFill>
              </a:rPr>
              <a:t>What happens if a block is announced when you’re ahead by 1?</a:t>
            </a:r>
          </a:p>
        </p:txBody>
      </p:sp>
      <p:cxnSp>
        <p:nvCxnSpPr>
          <p:cNvPr id="604" name="Shape 604"/>
          <p:cNvCxnSpPr>
            <a:stCxn id="605" idx="1"/>
          </p:cNvCxnSpPr>
          <p:nvPr/>
        </p:nvCxnSpPr>
        <p:spPr>
          <a:xfrm rot="10800000">
            <a:off x="3692125" y="2594038"/>
            <a:ext cx="13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05" name="Shape 605"/>
          <p:cNvSpPr/>
          <p:nvPr/>
        </p:nvSpPr>
        <p:spPr>
          <a:xfrm>
            <a:off x="5064625" y="2439088"/>
            <a:ext cx="2842199" cy="309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Secret Block</a:t>
            </a:r>
          </a:p>
        </p:txBody>
      </p:sp>
      <p:sp>
        <p:nvSpPr>
          <p:cNvPr id="606" name="Shape 606"/>
          <p:cNvSpPr/>
          <p:nvPr/>
        </p:nvSpPr>
        <p:spPr>
          <a:xfrm>
            <a:off x="849921" y="2039001"/>
            <a:ext cx="2842199" cy="3098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607" name="Shape 607"/>
          <p:cNvCxnSpPr>
            <a:endCxn id="606" idx="2"/>
          </p:cNvCxnSpPr>
          <p:nvPr/>
        </p:nvCxnSpPr>
        <p:spPr>
          <a:xfrm rot="10800000">
            <a:off x="2271021" y="2348901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8" name="Shape 608"/>
          <p:cNvSpPr/>
          <p:nvPr/>
        </p:nvSpPr>
        <p:spPr>
          <a:xfrm>
            <a:off x="858521" y="1606989"/>
            <a:ext cx="2842199" cy="3098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/>
          </a:p>
        </p:txBody>
      </p:sp>
      <p:cxnSp>
        <p:nvCxnSpPr>
          <p:cNvPr id="609" name="Shape 609"/>
          <p:cNvCxnSpPr>
            <a:endCxn id="608" idx="2"/>
          </p:cNvCxnSpPr>
          <p:nvPr/>
        </p:nvCxnSpPr>
        <p:spPr>
          <a:xfrm rot="10800000">
            <a:off x="2279621" y="1916889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0" name="Shape 610"/>
          <p:cNvSpPr/>
          <p:nvPr/>
        </p:nvSpPr>
        <p:spPr>
          <a:xfrm>
            <a:off x="5064625" y="2439088"/>
            <a:ext cx="2842199" cy="309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50" y="3469300"/>
            <a:ext cx="1449575" cy="15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3469475" y="3703525"/>
            <a:ext cx="4308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</a:rPr>
              <a:t>The race is 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Block-withholding attacks</a:t>
            </a:r>
          </a:p>
        </p:txBody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399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Improved strategy for any </a:t>
            </a:r>
            <a:r>
              <a:rPr lang="en" b="1"/>
              <a:t>α</a:t>
            </a:r>
            <a:r>
              <a:rPr lang="en">
                <a:solidFill>
                  <a:srgbClr val="000000"/>
                </a:solidFill>
              </a:rPr>
              <a:t> if you can win every race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Ideal network position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Bribery?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With a 50% chance of winning races, improved strategy for </a:t>
            </a:r>
            <a:r>
              <a:rPr lang="en" b="1"/>
              <a:t>α &gt; 0.25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Not yet observed in practice!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982975" y="4258850"/>
            <a:ext cx="6856199" cy="777899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Surprising departure from previous assumptions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Punitive forking</a:t>
            </a:r>
          </a:p>
        </p:txBody>
      </p:sp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399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Suppose you want to blacklist transactions from address </a:t>
            </a:r>
            <a:r>
              <a:rPr lang="en" i="1">
                <a:solidFill>
                  <a:srgbClr val="000000"/>
                </a:solidFill>
              </a:rPr>
              <a:t>X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Freeze an individual’s money forever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Trebuchet MS"/>
            </a:pPr>
            <a:r>
              <a:rPr lang="en" b="1">
                <a:solidFill>
                  <a:srgbClr val="000000"/>
                </a:solidFill>
              </a:rPr>
              <a:t>Extreme strategy:</a:t>
            </a:r>
            <a:r>
              <a:rPr lang="en">
                <a:solidFill>
                  <a:srgbClr val="000000"/>
                </a:solidFill>
              </a:rPr>
              <a:t> announce that you will refuse to mine on any chain with a transaction from </a:t>
            </a:r>
            <a:r>
              <a:rPr lang="en" i="1">
                <a:solidFill>
                  <a:srgbClr val="000000"/>
                </a:solidFill>
              </a:rPr>
              <a:t>X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914350" y="4258850"/>
            <a:ext cx="7123199" cy="777899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With 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α &lt; 0.5, you’ll soon fall behind the network 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Feather-forking strategy</a:t>
            </a:r>
          </a:p>
        </p:txBody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8121600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Trebuchet MS"/>
            </a:pPr>
            <a:r>
              <a:rPr lang="en" b="1">
                <a:solidFill>
                  <a:srgbClr val="000000"/>
                </a:solidFill>
              </a:rPr>
              <a:t>To blacklist transactions from X, </a:t>
            </a:r>
            <a:r>
              <a:rPr lang="en">
                <a:solidFill>
                  <a:srgbClr val="000000"/>
                </a:solidFill>
              </a:rPr>
              <a:t>announce that you will refuse to mine </a:t>
            </a:r>
            <a:r>
              <a:rPr lang="en" i="1">
                <a:solidFill>
                  <a:srgbClr val="000000"/>
                </a:solidFill>
              </a:rPr>
              <a:t>directly</a:t>
            </a:r>
            <a:r>
              <a:rPr lang="en">
                <a:solidFill>
                  <a:srgbClr val="000000"/>
                </a:solidFill>
              </a:rPr>
              <a:t> on any block with a transaction from </a:t>
            </a:r>
            <a:r>
              <a:rPr lang="en" i="1">
                <a:solidFill>
                  <a:srgbClr val="000000"/>
                </a:solidFill>
              </a:rPr>
              <a:t>X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but you’ll concede after </a:t>
            </a:r>
            <a:r>
              <a:rPr lang="en" i="1">
                <a:solidFill>
                  <a:srgbClr val="000000"/>
                </a:solidFill>
              </a:rPr>
              <a:t>n</a:t>
            </a:r>
            <a:r>
              <a:rPr lang="en">
                <a:solidFill>
                  <a:srgbClr val="000000"/>
                </a:solidFill>
              </a:rPr>
              <a:t> confirming blocks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Chance of pruning an offending block is </a:t>
            </a:r>
            <a:r>
              <a:rPr lang="en" b="1">
                <a:solidFill>
                  <a:srgbClr val="000000"/>
                </a:solidFill>
              </a:rPr>
              <a:t>α</a:t>
            </a:r>
            <a:r>
              <a:rPr lang="en" b="1" baseline="30000">
                <a:solidFill>
                  <a:srgbClr val="000000"/>
                </a:solidFill>
              </a:rPr>
              <a:t>2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Response to feather forking</a:t>
            </a:r>
          </a:p>
        </p:txBody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399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b="1">
                <a:solidFill>
                  <a:srgbClr val="000000"/>
                </a:solidFill>
              </a:rPr>
              <a:t>For other miners, </a:t>
            </a:r>
            <a:r>
              <a:rPr lang="en">
                <a:solidFill>
                  <a:srgbClr val="000000"/>
                </a:solidFill>
              </a:rPr>
              <a:t>including a transaction from </a:t>
            </a:r>
            <a:r>
              <a:rPr lang="en" i="1">
                <a:solidFill>
                  <a:srgbClr val="000000"/>
                </a:solidFill>
              </a:rPr>
              <a:t>X</a:t>
            </a:r>
            <a:r>
              <a:rPr lang="en">
                <a:solidFill>
                  <a:srgbClr val="000000"/>
                </a:solidFill>
              </a:rPr>
              <a:t> induces an </a:t>
            </a:r>
            <a:r>
              <a:rPr lang="en" b="1"/>
              <a:t>α</a:t>
            </a:r>
            <a:r>
              <a:rPr lang="en" b="1" baseline="30000"/>
              <a:t>2</a:t>
            </a:r>
            <a:r>
              <a:rPr lang="en"/>
              <a:t> chance of losing a block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Might be safer to join in on the blacklist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Can enforce a blacklist with </a:t>
            </a:r>
            <a:r>
              <a:rPr lang="en" b="1"/>
              <a:t>α &lt; 0.5!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647425" y="3641125"/>
            <a:ext cx="7969500" cy="777899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Success depends on convincing other miners you’ll fork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Feather-forking: what is it good for?</a:t>
            </a:r>
          </a:p>
        </p:txBody>
      </p:sp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399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>
                <a:solidFill>
                  <a:srgbClr val="000000"/>
                </a:solidFill>
              </a:rPr>
              <a:t>Freezing individual bitcoin owners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ransom/extortion</a:t>
            </a:r>
          </a:p>
          <a:p>
            <a:pPr marL="914400" lvl="1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law enforcement?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Enforcing a minimum transaction fee...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second look at transaction fees</a:t>
            </a:r>
          </a:p>
        </p:txBody>
      </p:sp>
      <p:sp>
        <p:nvSpPr>
          <p:cNvPr id="651" name="Shape 651"/>
          <p:cNvSpPr txBox="1"/>
          <p:nvPr/>
        </p:nvSpPr>
        <p:spPr>
          <a:xfrm>
            <a:off x="189900" y="1936425"/>
            <a:ext cx="8350800" cy="64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priority = sum(input_value * input_age)/size_in_bytes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 txBox="1"/>
          <p:nvPr/>
        </p:nvSpPr>
        <p:spPr>
          <a:xfrm>
            <a:off x="266025" y="1196625"/>
            <a:ext cx="5132400" cy="73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Default policy: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266025" y="3187000"/>
            <a:ext cx="8954099" cy="91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priority &gt; 0.576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266025" y="2576925"/>
            <a:ext cx="5132400" cy="73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Accept without fees if:</a:t>
            </a:r>
          </a:p>
        </p:txBody>
      </p:sp>
      <p:sp>
        <p:nvSpPr>
          <p:cNvPr id="655" name="Shape 655"/>
          <p:cNvSpPr/>
          <p:nvPr/>
        </p:nvSpPr>
        <p:spPr>
          <a:xfrm>
            <a:off x="5818100" y="3049850"/>
            <a:ext cx="2211600" cy="1807500"/>
          </a:xfrm>
          <a:prstGeom prst="smileyFace">
            <a:avLst>
              <a:gd name="adj" fmla="val 333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4628375" y="2477875"/>
            <a:ext cx="1136400" cy="800700"/>
          </a:xfrm>
          <a:prstGeom prst="cloudCallout">
            <a:avLst>
              <a:gd name="adj1" fmla="val 56034"/>
              <a:gd name="adj2" fmla="val 8906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title"/>
          </p:nvPr>
        </p:nvSpPr>
        <p:spPr>
          <a:xfrm>
            <a:off x="250500" y="1831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Transaction fees will matter more</a:t>
            </a:r>
          </a:p>
        </p:txBody>
      </p:sp>
      <p:pic>
        <p:nvPicPr>
          <p:cNvPr id="662" name="Shape 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75" y="1590824"/>
            <a:ext cx="5308800" cy="34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Shape 663"/>
          <p:cNvSpPr txBox="1"/>
          <p:nvPr/>
        </p:nvSpPr>
        <p:spPr>
          <a:xfrm>
            <a:off x="5978000" y="44870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Courtesy: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Brian Warner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334750" y="1059350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Currently, block rewards are &gt; 99% of miner revenue. But: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5939975" y="2370925"/>
            <a:ext cx="2463299" cy="125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Eventually, transaction fees will dominate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335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Will miners cooperate to enforce fees?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700" y="1031700"/>
            <a:ext cx="4686850" cy="41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335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Bribery attacks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Start a new mining pool paying 25+ε</a:t>
            </a:r>
          </a:p>
          <a:p>
            <a:pPr marL="914400" lvl="1" indent="-3810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Guarantee payment instead of dividing up wins</a:t>
            </a:r>
          </a:p>
          <a:p>
            <a:pPr marL="914400" lvl="1" indent="-3810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Mutual trust issues</a:t>
            </a:r>
          </a:p>
          <a:p>
            <a:pPr marL="457200" lvl="0" indent="-4191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Pay miners </a:t>
            </a:r>
            <a:r>
              <a:rPr lang="en" sz="3000"/>
              <a:t>directly</a:t>
            </a:r>
          </a:p>
          <a:p>
            <a:pPr marL="914400" lvl="1" indent="-3810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Potentially cheaper</a:t>
            </a:r>
          </a:p>
          <a:p>
            <a:pPr marL="914400" lvl="1" indent="-3810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Trust/information issues</a:t>
            </a:r>
          </a:p>
          <a:p>
            <a:pPr marL="457200" lvl="0" indent="-4191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Kickbacks</a:t>
            </a:r>
          </a:p>
          <a:p>
            <a:pPr marL="914400" lvl="1" indent="-3810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Solve some trust issues</a:t>
            </a:r>
          </a:p>
          <a:p>
            <a:pPr marL="914400" lvl="1" indent="-3810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Complicated technically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57200" y="198350"/>
            <a:ext cx="86069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difficulty “target” (2014-08-07)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0200" y="1021925"/>
            <a:ext cx="9037199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00000000000000003AAEA2000000000000000000000000000000000000000000</a:t>
            </a:r>
          </a:p>
        </p:txBody>
      </p:sp>
      <p:sp>
        <p:nvSpPr>
          <p:cNvPr id="120" name="Shape 120"/>
          <p:cNvSpPr/>
          <p:nvPr/>
        </p:nvSpPr>
        <p:spPr>
          <a:xfrm rot="5400000">
            <a:off x="4271400" y="-2062724"/>
            <a:ext cx="267000" cy="8480999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 rot="-5400000">
            <a:off x="1100850" y="1803749"/>
            <a:ext cx="267000" cy="20595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3207600" y="1526250"/>
            <a:ext cx="2394600" cy="40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256 bit hash output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64400" y="3000100"/>
            <a:ext cx="3075900" cy="40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64+ leading zeroes required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096875" y="3404200"/>
            <a:ext cx="7542900" cy="75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Current difficulty = </a:t>
            </a:r>
            <a:r>
              <a:rPr lang="en" sz="3600" b="1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3600" b="1" baseline="30000">
                <a:latin typeface="Trebuchet MS"/>
                <a:ea typeface="Trebuchet MS"/>
                <a:cs typeface="Trebuchet MS"/>
                <a:sym typeface="Trebuchet MS"/>
              </a:rPr>
              <a:t>66.2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930050" y="3640625"/>
            <a:ext cx="6862800" cy="18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=84,758,978,290,086,040,000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335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8213099" cy="368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Miners are free to implement any strategy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Very little non-default behavior in the wild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No complete game-theoretic model exists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587250" y="2954750"/>
            <a:ext cx="7969500" cy="777899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Things might be about to get interesting...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In the next lecture...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>
            <a:spLocks noGrp="1"/>
          </p:cNvSpPr>
          <p:nvPr>
            <p:ph type="title"/>
          </p:nvPr>
        </p:nvSpPr>
        <p:spPr>
          <a:xfrm>
            <a:off x="838525" y="1738875"/>
            <a:ext cx="6733499" cy="136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How much anonymity does Bitcoin provide?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198350"/>
            <a:ext cx="86069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Setting the mining difficulty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75450" y="1970425"/>
            <a:ext cx="9068700" cy="355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next_difficulty= previous_difficulty * </a:t>
            </a:r>
          </a:p>
          <a:p>
            <a:pPr marL="1828800" lvl="0" indent="457200" rtl="0">
              <a:spcBef>
                <a:spcPts val="0"/>
              </a:spcBef>
              <a:buNone/>
            </a:pPr>
            <a:r>
              <a:rPr lang="en" sz="2000" b="1">
                <a:latin typeface="Courier New"/>
                <a:ea typeface="Courier New"/>
                <a:cs typeface="Courier New"/>
                <a:sym typeface="Courier New"/>
              </a:rPr>
              <a:t>(2 weeks)/(time to mine last 2016 blocks)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3145675" y="3655200"/>
            <a:ext cx="5242499" cy="44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Expected number of blocks in 2 weeks at 10 minutes/block</a:t>
            </a:r>
          </a:p>
        </p:txBody>
      </p:sp>
      <p:cxnSp>
        <p:nvCxnSpPr>
          <p:cNvPr id="133" name="Shape 133"/>
          <p:cNvCxnSpPr/>
          <p:nvPr/>
        </p:nvCxnSpPr>
        <p:spPr>
          <a:xfrm rot="10800000" flipH="1">
            <a:off x="6649350" y="2935325"/>
            <a:ext cx="930600" cy="5720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07375" y="1177150"/>
            <a:ext cx="8969399" cy="65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Every two weeks, compute:</a:t>
            </a:r>
            <a:r>
              <a:rPr lang="en" sz="24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difficulty over time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386225" y="47761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bitcoinwisdom.com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6699"/>
            <a:ext cx="9001599" cy="35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2182</Words>
  <Application>Microsoft Office PowerPoint</Application>
  <PresentationFormat>On-screen Show (16:9)</PresentationFormat>
  <Paragraphs>455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Courier New</vt:lpstr>
      <vt:lpstr>Trebuchet MS</vt:lpstr>
      <vt:lpstr>simple-light</vt:lpstr>
      <vt:lpstr>Lecture 5</vt:lpstr>
      <vt:lpstr>Recap: Bitcoin miners</vt:lpstr>
      <vt:lpstr>PowerPoint Presentation</vt:lpstr>
      <vt:lpstr>So you want to be a miner?</vt:lpstr>
      <vt:lpstr>Mining Bitcoins in 6 easy steps</vt:lpstr>
      <vt:lpstr>Finding a valid block</vt:lpstr>
      <vt:lpstr>Mining difficulty “target” (2014-08-07)</vt:lpstr>
      <vt:lpstr>Setting the mining difficulty</vt:lpstr>
      <vt:lpstr>Mining difficulty over time</vt:lpstr>
      <vt:lpstr>Time to find a block</vt:lpstr>
      <vt:lpstr>PowerPoint Presentation</vt:lpstr>
      <vt:lpstr>SHA-256</vt:lpstr>
      <vt:lpstr>SHA-256 in more depth</vt:lpstr>
      <vt:lpstr>CPU mining</vt:lpstr>
      <vt:lpstr>GPU mining</vt:lpstr>
      <vt:lpstr>GPU mining advantages</vt:lpstr>
      <vt:lpstr>“Goodput”</vt:lpstr>
      <vt:lpstr>PowerPoint Presentation</vt:lpstr>
      <vt:lpstr>GPU mining disadvantages</vt:lpstr>
      <vt:lpstr>FPGA mining</vt:lpstr>
      <vt:lpstr>FPGA mining advantages</vt:lpstr>
      <vt:lpstr>PowerPoint Presentation</vt:lpstr>
      <vt:lpstr>FPGA mining disadvantages</vt:lpstr>
      <vt:lpstr>Bitcoin ASICs</vt:lpstr>
      <vt:lpstr>Bitcoin ASICs</vt:lpstr>
      <vt:lpstr>Case study: TerraMiner IV </vt:lpstr>
      <vt:lpstr>Market dynamics (2013/2014)</vt:lpstr>
      <vt:lpstr>Professional mining centers</vt:lpstr>
      <vt:lpstr>Evolution of mining</vt:lpstr>
      <vt:lpstr>The future</vt:lpstr>
      <vt:lpstr>PowerPoint Presentation</vt:lpstr>
      <vt:lpstr>Thermodynamic limits</vt:lpstr>
      <vt:lpstr>Energy aspects of Bitcoin mining</vt:lpstr>
      <vt:lpstr>Estimating energy usage: top-down</vt:lpstr>
      <vt:lpstr>Estimating energy usage: bottom-up</vt:lpstr>
      <vt:lpstr>How much is a MW?</vt:lpstr>
      <vt:lpstr>All payment systems require energy</vt:lpstr>
      <vt:lpstr>Data furnaces</vt:lpstr>
      <vt:lpstr>Open questions</vt:lpstr>
      <vt:lpstr>PowerPoint Presentation</vt:lpstr>
      <vt:lpstr>Economics of being a small miner</vt:lpstr>
      <vt:lpstr>Mining uncertainty</vt:lpstr>
      <vt:lpstr>Idea: could small miners pool risk?</vt:lpstr>
      <vt:lpstr>Mining pools</vt:lpstr>
      <vt:lpstr>Mining shares</vt:lpstr>
      <vt:lpstr>Mining pools</vt:lpstr>
      <vt:lpstr>Mining pool variations</vt:lpstr>
      <vt:lpstr>Mining pool protocols</vt:lpstr>
      <vt:lpstr>Mining pool history</vt:lpstr>
      <vt:lpstr>Mining pools (as of August 2014)</vt:lpstr>
      <vt:lpstr>Are mining pools a good thing?</vt:lpstr>
      <vt:lpstr>PowerPoint Presentation</vt:lpstr>
      <vt:lpstr>Game-theoretic analysis of mining</vt:lpstr>
      <vt:lpstr>Game-theoretic analysis of mining</vt:lpstr>
      <vt:lpstr>Forking attacks</vt:lpstr>
      <vt:lpstr>Forking attacks</vt:lpstr>
      <vt:lpstr>Forking attacks via bribery</vt:lpstr>
      <vt:lpstr>Checkpointing</vt:lpstr>
      <vt:lpstr>Block-withholding attacks</vt:lpstr>
      <vt:lpstr>Block-withholding attacks, take 2</vt:lpstr>
      <vt:lpstr>Block-withholding attacks</vt:lpstr>
      <vt:lpstr>Punitive forking</vt:lpstr>
      <vt:lpstr>Feather-forking strategy</vt:lpstr>
      <vt:lpstr>Response to feather forking</vt:lpstr>
      <vt:lpstr>Feather-forking: what is it good for?</vt:lpstr>
      <vt:lpstr>A second look at transaction fees</vt:lpstr>
      <vt:lpstr>Transaction fees will matter more</vt:lpstr>
      <vt:lpstr>Will miners cooperate to enforce fees?</vt:lpstr>
      <vt:lpstr>Bribery attacks</vt:lpstr>
      <vt:lpstr>Summary</vt:lpstr>
      <vt:lpstr>PowerPoint Presentation</vt:lpstr>
      <vt:lpstr>How much anonymity does Bitcoin provide?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</dc:title>
  <dc:creator>sandeeps</dc:creator>
  <cp:lastModifiedBy>Sandeep K. Shukla</cp:lastModifiedBy>
  <cp:revision>1</cp:revision>
  <dcterms:modified xsi:type="dcterms:W3CDTF">2017-10-18T12:08:18Z</dcterms:modified>
</cp:coreProperties>
</file>